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sldIdLst>
    <p:sldId id="310" r:id="rId2"/>
    <p:sldId id="256" r:id="rId3"/>
    <p:sldId id="305" r:id="rId4"/>
    <p:sldId id="314" r:id="rId5"/>
    <p:sldId id="274" r:id="rId6"/>
    <p:sldId id="312" r:id="rId7"/>
    <p:sldId id="315" r:id="rId8"/>
    <p:sldId id="288" r:id="rId9"/>
    <p:sldId id="304" r:id="rId10"/>
    <p:sldId id="291" r:id="rId11"/>
    <p:sldId id="292" r:id="rId12"/>
    <p:sldId id="293" r:id="rId13"/>
    <p:sldId id="294" r:id="rId14"/>
    <p:sldId id="295" r:id="rId15"/>
    <p:sldId id="289" r:id="rId16"/>
    <p:sldId id="275" r:id="rId17"/>
    <p:sldId id="318" r:id="rId18"/>
    <p:sldId id="306" r:id="rId19"/>
    <p:sldId id="316" r:id="rId20"/>
    <p:sldId id="297" r:id="rId21"/>
    <p:sldId id="301" r:id="rId22"/>
    <p:sldId id="313" r:id="rId23"/>
    <p:sldId id="317" r:id="rId24"/>
    <p:sldId id="269" r:id="rId25"/>
    <p:sldId id="270" r:id="rId26"/>
    <p:sldId id="271" r:id="rId27"/>
    <p:sldId id="272" r:id="rId28"/>
    <p:sldId id="262" r:id="rId29"/>
    <p:sldId id="264" r:id="rId30"/>
    <p:sldId id="265" r:id="rId31"/>
    <p:sldId id="303" r:id="rId32"/>
    <p:sldId id="320" r:id="rId33"/>
    <p:sldId id="268" r:id="rId34"/>
    <p:sldId id="298" r:id="rId35"/>
    <p:sldId id="300" r:id="rId36"/>
    <p:sldId id="299" r:id="rId37"/>
    <p:sldId id="302" r:id="rId38"/>
    <p:sldId id="290" r:id="rId39"/>
    <p:sldId id="277" r:id="rId40"/>
    <p:sldId id="276" r:id="rId41"/>
    <p:sldId id="308" r:id="rId42"/>
    <p:sldId id="319" r:id="rId43"/>
    <p:sldId id="309" r:id="rId44"/>
    <p:sldId id="267"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948"/>
    <p:restoredTop sz="94705"/>
  </p:normalViewPr>
  <p:slideViewPr>
    <p:cSldViewPr snapToGrid="0" snapToObjects="1">
      <p:cViewPr varScale="1">
        <p:scale>
          <a:sx n="108" d="100"/>
          <a:sy n="108" d="100"/>
        </p:scale>
        <p:origin x="200" y="19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media/image1.jpeg>
</file>

<file path=ppt/media/image10.png>
</file>

<file path=ppt/media/image11.png>
</file>

<file path=ppt/media/image12.jpg>
</file>

<file path=ppt/media/image13.jpg>
</file>

<file path=ppt/media/image14.jpg>
</file>

<file path=ppt/media/image15.jpg>
</file>

<file path=ppt/media/image16.jpg>
</file>

<file path=ppt/media/image17.jpe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666EBC-453B-0447-8201-D5F36A0B656A}" type="datetimeFigureOut">
              <a:rPr lang="en-US" smtClean="0"/>
              <a:t>7/22/16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3F0508-BC18-9D4B-84C1-722E6476C8D9}" type="slidenum">
              <a:rPr lang="en-US" smtClean="0"/>
              <a:t>‹#›</a:t>
            </a:fld>
            <a:endParaRPr lang="en-US"/>
          </a:p>
        </p:txBody>
      </p:sp>
    </p:spTree>
    <p:extLst>
      <p:ext uri="{BB962C8B-B14F-4D97-AF65-F5344CB8AC3E}">
        <p14:creationId xmlns:p14="http://schemas.microsoft.com/office/powerpoint/2010/main" val="612316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2C1AEF-D79E-429A-B44B-C1ECE623EB1E}" type="slidenum">
              <a:rPr lang="en-US" smtClean="0"/>
              <a:t>14</a:t>
            </a:fld>
            <a:endParaRPr lang="en-US" dirty="0"/>
          </a:p>
        </p:txBody>
      </p:sp>
    </p:spTree>
    <p:extLst>
      <p:ext uri="{BB962C8B-B14F-4D97-AF65-F5344CB8AC3E}">
        <p14:creationId xmlns:p14="http://schemas.microsoft.com/office/powerpoint/2010/main" val="86795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the input page. Completed date is mandatory. Start date is optional but well advised. And the type of work. Is it planned or</a:t>
            </a:r>
            <a:r>
              <a:rPr lang="en-US" baseline="0" dirty="0" smtClean="0"/>
              <a:t> un-planned work is needed to see how these different types stack up. This is optional. Most people don’t use it, I’ll leave that up to you.</a:t>
            </a:r>
            <a:endParaRPr lang="en-US" dirty="0"/>
          </a:p>
        </p:txBody>
      </p:sp>
      <p:sp>
        <p:nvSpPr>
          <p:cNvPr id="4" name="Slide Number Placeholder 3"/>
          <p:cNvSpPr>
            <a:spLocks noGrp="1"/>
          </p:cNvSpPr>
          <p:nvPr>
            <p:ph type="sldNum" sz="quarter" idx="10"/>
          </p:nvPr>
        </p:nvSpPr>
        <p:spPr/>
        <p:txBody>
          <a:bodyPr/>
          <a:lstStyle/>
          <a:p>
            <a:fld id="{73A9DB37-EF1F-F346-A499-1D2FCF84C9EE}" type="slidenum">
              <a:rPr lang="en-US" smtClean="0"/>
              <a:t>20</a:t>
            </a:fld>
            <a:endParaRPr lang="en-US"/>
          </a:p>
        </p:txBody>
      </p:sp>
    </p:spTree>
    <p:extLst>
      <p:ext uri="{BB962C8B-B14F-4D97-AF65-F5344CB8AC3E}">
        <p14:creationId xmlns:p14="http://schemas.microsoft.com/office/powerpoint/2010/main" val="228763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spreadsheet from just these three inputs creates 17 different</a:t>
            </a:r>
            <a:r>
              <a:rPr lang="en-US" baseline="0" dirty="0" smtClean="0"/>
              <a:t> charts so far. [click] Throughput rates and histograms. Cycle times values and histograms. Work in process rates, arrival and departure rates, cumulative flow diagrams. And some rather complex mathematical analysis of the cycle time histogram that fits the data to the Weibull probability distribution thanks to John Cook, someone who everyone in this industry should have heard of. It does all of this without macros. Everything is straight formula based. And all from 2 dates and one type column that</a:t>
            </a:r>
            <a:r>
              <a:rPr lang="uk-UA" baseline="0" dirty="0" smtClean="0"/>
              <a:t>’</a:t>
            </a:r>
            <a:r>
              <a:rPr lang="en-US" baseline="0" dirty="0" smtClean="0"/>
              <a:t>s optional.</a:t>
            </a:r>
            <a:endParaRPr lang="en-US" dirty="0"/>
          </a:p>
        </p:txBody>
      </p:sp>
      <p:sp>
        <p:nvSpPr>
          <p:cNvPr id="4" name="Slide Number Placeholder 3"/>
          <p:cNvSpPr>
            <a:spLocks noGrp="1"/>
          </p:cNvSpPr>
          <p:nvPr>
            <p:ph type="sldNum" sz="quarter" idx="10"/>
          </p:nvPr>
        </p:nvSpPr>
        <p:spPr/>
        <p:txBody>
          <a:bodyPr/>
          <a:lstStyle/>
          <a:p>
            <a:fld id="{73A9DB37-EF1F-F346-A499-1D2FCF84C9EE}" type="slidenum">
              <a:rPr lang="en-US" smtClean="0"/>
              <a:t>21</a:t>
            </a:fld>
            <a:endParaRPr lang="en-US"/>
          </a:p>
        </p:txBody>
      </p:sp>
    </p:spTree>
    <p:extLst>
      <p:ext uri="{BB962C8B-B14F-4D97-AF65-F5344CB8AC3E}">
        <p14:creationId xmlns:p14="http://schemas.microsoft.com/office/powerpoint/2010/main" val="18111276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set out to prove</a:t>
            </a:r>
            <a:r>
              <a:rPr lang="en-US" baseline="0" dirty="0" smtClean="0"/>
              <a:t> this by setting myself a challenge to see what I could do with just completed and start dates. You can get the result for yourself by downloading the spreadsheet from </a:t>
            </a:r>
            <a:r>
              <a:rPr lang="en-US" baseline="0" dirty="0" err="1" smtClean="0"/>
              <a:t>bit.ly</a:t>
            </a:r>
            <a:r>
              <a:rPr lang="en-US" baseline="0" dirty="0" smtClean="0"/>
              <a:t>/Throughput with a capital T. Again, all these links will be tweeted at @</a:t>
            </a:r>
            <a:r>
              <a:rPr lang="en-US" baseline="0" dirty="0" err="1" smtClean="0"/>
              <a:t>t_magennis</a:t>
            </a:r>
            <a:endParaRPr lang="en-US" dirty="0"/>
          </a:p>
        </p:txBody>
      </p:sp>
      <p:sp>
        <p:nvSpPr>
          <p:cNvPr id="4" name="Slide Number Placeholder 3"/>
          <p:cNvSpPr>
            <a:spLocks noGrp="1"/>
          </p:cNvSpPr>
          <p:nvPr>
            <p:ph type="sldNum" sz="quarter" idx="10"/>
          </p:nvPr>
        </p:nvSpPr>
        <p:spPr/>
        <p:txBody>
          <a:bodyPr/>
          <a:lstStyle/>
          <a:p>
            <a:fld id="{73A9DB37-EF1F-F346-A499-1D2FCF84C9EE}" type="slidenum">
              <a:rPr lang="en-US" smtClean="0"/>
              <a:t>34</a:t>
            </a:fld>
            <a:endParaRPr lang="en-US"/>
          </a:p>
        </p:txBody>
      </p:sp>
    </p:spTree>
    <p:extLst>
      <p:ext uri="{BB962C8B-B14F-4D97-AF65-F5344CB8AC3E}">
        <p14:creationId xmlns:p14="http://schemas.microsoft.com/office/powerpoint/2010/main" val="1494416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3A9DB37-EF1F-F346-A499-1D2FCF84C9EE}" type="slidenum">
              <a:rPr lang="en-US" smtClean="0"/>
              <a:t>35</a:t>
            </a:fld>
            <a:endParaRPr lang="en-US"/>
          </a:p>
        </p:txBody>
      </p:sp>
    </p:spTree>
    <p:extLst>
      <p:ext uri="{BB962C8B-B14F-4D97-AF65-F5344CB8AC3E}">
        <p14:creationId xmlns:p14="http://schemas.microsoft.com/office/powerpoint/2010/main" val="2074300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3A9DB37-EF1F-F346-A499-1D2FCF84C9EE}" type="slidenum">
              <a:rPr lang="en-US" smtClean="0"/>
              <a:t>36</a:t>
            </a:fld>
            <a:endParaRPr lang="en-US"/>
          </a:p>
        </p:txBody>
      </p:sp>
    </p:spTree>
    <p:extLst>
      <p:ext uri="{BB962C8B-B14F-4D97-AF65-F5344CB8AC3E}">
        <p14:creationId xmlns:p14="http://schemas.microsoft.com/office/powerpoint/2010/main" val="7898942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3A9DB37-EF1F-F346-A499-1D2FCF84C9EE}" type="slidenum">
              <a:rPr lang="en-US" smtClean="0"/>
              <a:t>37</a:t>
            </a:fld>
            <a:endParaRPr lang="en-US"/>
          </a:p>
        </p:txBody>
      </p:sp>
    </p:spTree>
    <p:extLst>
      <p:ext uri="{BB962C8B-B14F-4D97-AF65-F5344CB8AC3E}">
        <p14:creationId xmlns:p14="http://schemas.microsoft.com/office/powerpoint/2010/main" val="509782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50862BB-4261-7C40-A87B-79EFEA18371B}" type="datetimeFigureOut">
              <a:rPr lang="en-US" smtClean="0"/>
              <a:t>7/22/16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0BF7C-3C38-BC45-97B1-B4150E2DF1F1}" type="slidenum">
              <a:rPr lang="en-US" smtClean="0"/>
              <a:t>‹#›</a:t>
            </a:fld>
            <a:endParaRPr lang="en-US"/>
          </a:p>
        </p:txBody>
      </p:sp>
    </p:spTree>
    <p:extLst>
      <p:ext uri="{BB962C8B-B14F-4D97-AF65-F5344CB8AC3E}">
        <p14:creationId xmlns:p14="http://schemas.microsoft.com/office/powerpoint/2010/main" val="141641957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0862BB-4261-7C40-A87B-79EFEA18371B}" type="datetimeFigureOut">
              <a:rPr lang="en-US" smtClean="0"/>
              <a:t>7/22/16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0BF7C-3C38-BC45-97B1-B4150E2DF1F1}" type="slidenum">
              <a:rPr lang="en-US" smtClean="0"/>
              <a:t>‹#›</a:t>
            </a:fld>
            <a:endParaRPr lang="en-US"/>
          </a:p>
        </p:txBody>
      </p:sp>
    </p:spTree>
    <p:extLst>
      <p:ext uri="{BB962C8B-B14F-4D97-AF65-F5344CB8AC3E}">
        <p14:creationId xmlns:p14="http://schemas.microsoft.com/office/powerpoint/2010/main" val="1978579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0862BB-4261-7C40-A87B-79EFEA18371B}" type="datetimeFigureOut">
              <a:rPr lang="en-US" smtClean="0"/>
              <a:t>7/22/16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0BF7C-3C38-BC45-97B1-B4150E2DF1F1}" type="slidenum">
              <a:rPr lang="en-US" smtClean="0"/>
              <a:t>‹#›</a:t>
            </a:fld>
            <a:endParaRPr lang="en-US"/>
          </a:p>
        </p:txBody>
      </p:sp>
    </p:spTree>
    <p:extLst>
      <p:ext uri="{BB962C8B-B14F-4D97-AF65-F5344CB8AC3E}">
        <p14:creationId xmlns:p14="http://schemas.microsoft.com/office/powerpoint/2010/main" val="195180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0862BB-4261-7C40-A87B-79EFEA18371B}" type="datetimeFigureOut">
              <a:rPr lang="en-US" smtClean="0"/>
              <a:t>7/22/16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0BF7C-3C38-BC45-97B1-B4150E2DF1F1}" type="slidenum">
              <a:rPr lang="en-US" smtClean="0"/>
              <a:t>‹#›</a:t>
            </a:fld>
            <a:endParaRPr lang="en-US"/>
          </a:p>
        </p:txBody>
      </p:sp>
    </p:spTree>
    <p:extLst>
      <p:ext uri="{BB962C8B-B14F-4D97-AF65-F5344CB8AC3E}">
        <p14:creationId xmlns:p14="http://schemas.microsoft.com/office/powerpoint/2010/main" val="1921404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862BB-4261-7C40-A87B-79EFEA18371B}" type="datetimeFigureOut">
              <a:rPr lang="en-US" smtClean="0"/>
              <a:t>7/22/16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0BF7C-3C38-BC45-97B1-B4150E2DF1F1}" type="slidenum">
              <a:rPr lang="en-US" smtClean="0"/>
              <a:t>‹#›</a:t>
            </a:fld>
            <a:endParaRPr lang="en-US"/>
          </a:p>
        </p:txBody>
      </p:sp>
    </p:spTree>
    <p:extLst>
      <p:ext uri="{BB962C8B-B14F-4D97-AF65-F5344CB8AC3E}">
        <p14:creationId xmlns:p14="http://schemas.microsoft.com/office/powerpoint/2010/main" val="1507593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50862BB-4261-7C40-A87B-79EFEA18371B}" type="datetimeFigureOut">
              <a:rPr lang="en-US" smtClean="0"/>
              <a:t>7/22/16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20BF7C-3C38-BC45-97B1-B4150E2DF1F1}" type="slidenum">
              <a:rPr lang="en-US" smtClean="0"/>
              <a:t>‹#›</a:t>
            </a:fld>
            <a:endParaRPr lang="en-US"/>
          </a:p>
        </p:txBody>
      </p:sp>
    </p:spTree>
    <p:extLst>
      <p:ext uri="{BB962C8B-B14F-4D97-AF65-F5344CB8AC3E}">
        <p14:creationId xmlns:p14="http://schemas.microsoft.com/office/powerpoint/2010/main" val="2111282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50862BB-4261-7C40-A87B-79EFEA18371B}" type="datetimeFigureOut">
              <a:rPr lang="en-US" smtClean="0"/>
              <a:t>7/22/16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20BF7C-3C38-BC45-97B1-B4150E2DF1F1}" type="slidenum">
              <a:rPr lang="en-US" smtClean="0"/>
              <a:t>‹#›</a:t>
            </a:fld>
            <a:endParaRPr lang="en-US"/>
          </a:p>
        </p:txBody>
      </p:sp>
    </p:spTree>
    <p:extLst>
      <p:ext uri="{BB962C8B-B14F-4D97-AF65-F5344CB8AC3E}">
        <p14:creationId xmlns:p14="http://schemas.microsoft.com/office/powerpoint/2010/main" val="14466612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50862BB-4261-7C40-A87B-79EFEA18371B}" type="datetimeFigureOut">
              <a:rPr lang="en-US" smtClean="0"/>
              <a:t>7/22/16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20BF7C-3C38-BC45-97B1-B4150E2DF1F1}" type="slidenum">
              <a:rPr lang="en-US" smtClean="0"/>
              <a:t>‹#›</a:t>
            </a:fld>
            <a:endParaRPr lang="en-US"/>
          </a:p>
        </p:txBody>
      </p:sp>
    </p:spTree>
    <p:extLst>
      <p:ext uri="{BB962C8B-B14F-4D97-AF65-F5344CB8AC3E}">
        <p14:creationId xmlns:p14="http://schemas.microsoft.com/office/powerpoint/2010/main" val="225155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862BB-4261-7C40-A87B-79EFEA18371B}" type="datetimeFigureOut">
              <a:rPr lang="en-US" smtClean="0"/>
              <a:t>7/22/16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20BF7C-3C38-BC45-97B1-B4150E2DF1F1}" type="slidenum">
              <a:rPr lang="en-US" smtClean="0"/>
              <a:t>‹#›</a:t>
            </a:fld>
            <a:endParaRPr lang="en-US"/>
          </a:p>
        </p:txBody>
      </p:sp>
    </p:spTree>
    <p:extLst>
      <p:ext uri="{BB962C8B-B14F-4D97-AF65-F5344CB8AC3E}">
        <p14:creationId xmlns:p14="http://schemas.microsoft.com/office/powerpoint/2010/main" val="323260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862BB-4261-7C40-A87B-79EFEA18371B}" type="datetimeFigureOut">
              <a:rPr lang="en-US" smtClean="0"/>
              <a:t>7/22/16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20BF7C-3C38-BC45-97B1-B4150E2DF1F1}" type="slidenum">
              <a:rPr lang="en-US" smtClean="0"/>
              <a:t>‹#›</a:t>
            </a:fld>
            <a:endParaRPr lang="en-US"/>
          </a:p>
        </p:txBody>
      </p:sp>
    </p:spTree>
    <p:extLst>
      <p:ext uri="{BB962C8B-B14F-4D97-AF65-F5344CB8AC3E}">
        <p14:creationId xmlns:p14="http://schemas.microsoft.com/office/powerpoint/2010/main" val="20528281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862BB-4261-7C40-A87B-79EFEA18371B}" type="datetimeFigureOut">
              <a:rPr lang="en-US" smtClean="0"/>
              <a:t>7/22/16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20BF7C-3C38-BC45-97B1-B4150E2DF1F1}" type="slidenum">
              <a:rPr lang="en-US" smtClean="0"/>
              <a:t>‹#›</a:t>
            </a:fld>
            <a:endParaRPr lang="en-US"/>
          </a:p>
        </p:txBody>
      </p:sp>
    </p:spTree>
    <p:extLst>
      <p:ext uri="{BB962C8B-B14F-4D97-AF65-F5344CB8AC3E}">
        <p14:creationId xmlns:p14="http://schemas.microsoft.com/office/powerpoint/2010/main" val="41014182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0862BB-4261-7C40-A87B-79EFEA18371B}" type="datetimeFigureOut">
              <a:rPr lang="en-US" smtClean="0"/>
              <a:t>7/22/16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20BF7C-3C38-BC45-97B1-B4150E2DF1F1}" type="slidenum">
              <a:rPr lang="en-US" smtClean="0"/>
              <a:t>‹#›</a:t>
            </a:fld>
            <a:endParaRPr lang="en-US"/>
          </a:p>
        </p:txBody>
      </p:sp>
    </p:spTree>
    <p:extLst>
      <p:ext uri="{BB962C8B-B14F-4D97-AF65-F5344CB8AC3E}">
        <p14:creationId xmlns:p14="http://schemas.microsoft.com/office/powerpoint/2010/main" val="1321003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file://localhost/Volumes/NetBackup/Sever_ACTIVE/Elastic/16-2226%20Agile%20Atlanta%202016%20Conference/-Phase%201/PowerPoint/16-9%20Ratio%20Layout/TitleSlide_16-9_Ratio.jp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bit.ly/Throughput"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jpg"/><Relationship Id="rId3" Type="http://schemas.openxmlformats.org/officeDocument/2006/relationships/image" Target="../media/image1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jpg"/><Relationship Id="rId3" Type="http://schemas.openxmlformats.org/officeDocument/2006/relationships/image" Target="../media/image13.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jpg"/><Relationship Id="rId3" Type="http://schemas.openxmlformats.org/officeDocument/2006/relationships/image" Target="../media/image1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jpg"/><Relationship Id="rId3" Type="http://schemas.openxmlformats.org/officeDocument/2006/relationships/image" Target="../media/image13.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png"/><Relationship Id="rId3"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hyperlink" Target="http://bit.ly/ThroughputForecast"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png"/><Relationship Id="rId3" Type="http://schemas.openxmlformats.org/officeDocument/2006/relationships/image" Target="../media/image2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8.png"/></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30.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Volumes/NetBackup/Sever_ACTIVE/Elastic/16-2226 Agile Atlanta 2016 Conference/-Phase 1/PowerPoint/16-9 Ratio Layout/TitleSlide_16-9_Ratio.jpg"/>
          <p:cNvPicPr>
            <a:picLocks noChangeAspect="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0" y="1588"/>
            <a:ext cx="12192000" cy="6860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400940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258272" y="4582981"/>
            <a:ext cx="1508101" cy="646331"/>
          </a:xfrm>
          <a:prstGeom prst="rect">
            <a:avLst/>
          </a:prstGeom>
          <a:noFill/>
        </p:spPr>
        <p:txBody>
          <a:bodyPr wrap="square" rtlCol="0">
            <a:spAutoFit/>
          </a:bodyPr>
          <a:lstStyle/>
          <a:p>
            <a:r>
              <a:rPr lang="en-US" dirty="0"/>
              <a:t>Lowest sample so far</a:t>
            </a:r>
          </a:p>
        </p:txBody>
      </p:sp>
      <p:sp>
        <p:nvSpPr>
          <p:cNvPr id="60" name="Prostokąt zaokrąglony 29"/>
          <p:cNvSpPr/>
          <p:nvPr/>
        </p:nvSpPr>
        <p:spPr>
          <a:xfrm>
            <a:off x="7696200" y="3047417"/>
            <a:ext cx="2847400" cy="1418899"/>
          </a:xfrm>
          <a:prstGeom prst="roundRect">
            <a:avLst>
              <a:gd name="adj" fmla="val 3504"/>
            </a:avLst>
          </a:prstGeom>
          <a:gradFill flip="none" rotWithShape="1">
            <a:gsLst>
              <a:gs pos="0">
                <a:schemeClr val="tx1">
                  <a:lumMod val="75000"/>
                  <a:lumOff val="25000"/>
                </a:schemeClr>
              </a:gs>
              <a:gs pos="100000">
                <a:schemeClr val="tx1"/>
              </a:gs>
            </a:gsLst>
            <a:path path="circle">
              <a:fillToRect l="50000" t="50000" r="50000" b="50000"/>
            </a:path>
            <a:tileRect/>
          </a:gradFill>
          <a:ln w="57150">
            <a:solidFill>
              <a:srgbClr val="996633"/>
            </a:solidFill>
          </a:ln>
        </p:spPr>
        <p:style>
          <a:lnRef idx="1">
            <a:schemeClr val="accent4"/>
          </a:lnRef>
          <a:fillRef idx="3">
            <a:schemeClr val="accent4"/>
          </a:fillRef>
          <a:effectRef idx="2">
            <a:schemeClr val="accent4"/>
          </a:effectRef>
          <a:fontRef idx="minor">
            <a:schemeClr val="lt1"/>
          </a:fontRef>
        </p:style>
        <p:txBody>
          <a:bodyPr anchor="b"/>
          <a:lstStyle/>
          <a:p>
            <a:pPr algn="ctr">
              <a:defRPr/>
            </a:pPr>
            <a:endParaRPr lang="en-US" sz="1200" dirty="0"/>
          </a:p>
        </p:txBody>
      </p:sp>
      <p:cxnSp>
        <p:nvCxnSpPr>
          <p:cNvPr id="3" name="Straight Arrow Connector 2"/>
          <p:cNvCxnSpPr/>
          <p:nvPr/>
        </p:nvCxnSpPr>
        <p:spPr>
          <a:xfrm>
            <a:off x="2754086" y="1640102"/>
            <a:ext cx="0" cy="4419600"/>
          </a:xfrm>
          <a:prstGeom prst="straightConnector1">
            <a:avLst/>
          </a:prstGeom>
          <a:ln w="127000">
            <a:solidFill>
              <a:schemeClr val="accent1"/>
            </a:solidFill>
            <a:headEnd type="diamond"/>
            <a:tailEnd type="diamond"/>
          </a:ln>
        </p:spPr>
        <p:style>
          <a:lnRef idx="3">
            <a:schemeClr val="dk1"/>
          </a:lnRef>
          <a:fillRef idx="0">
            <a:schemeClr val="dk1"/>
          </a:fillRef>
          <a:effectRef idx="2">
            <a:schemeClr val="dk1"/>
          </a:effectRef>
          <a:fontRef idx="minor">
            <a:schemeClr val="tx1"/>
          </a:fontRef>
        </p:style>
      </p:cxnSp>
      <p:sp>
        <p:nvSpPr>
          <p:cNvPr id="4" name="TextBox 3"/>
          <p:cNvSpPr txBox="1"/>
          <p:nvPr/>
        </p:nvSpPr>
        <p:spPr>
          <a:xfrm>
            <a:off x="2971800" y="805353"/>
            <a:ext cx="1664154" cy="707886"/>
          </a:xfrm>
          <a:prstGeom prst="rect">
            <a:avLst/>
          </a:prstGeom>
          <a:noFill/>
        </p:spPr>
        <p:txBody>
          <a:bodyPr wrap="square" rtlCol="0">
            <a:spAutoFit/>
          </a:bodyPr>
          <a:lstStyle/>
          <a:p>
            <a:r>
              <a:rPr lang="en-US" sz="2000" dirty="0"/>
              <a:t>Actual  Maximum</a:t>
            </a:r>
          </a:p>
        </p:txBody>
      </p:sp>
      <p:sp>
        <p:nvSpPr>
          <p:cNvPr id="5" name="TextBox 4"/>
          <p:cNvSpPr txBox="1"/>
          <p:nvPr/>
        </p:nvSpPr>
        <p:spPr>
          <a:xfrm>
            <a:off x="2949388" y="6133548"/>
            <a:ext cx="1646464" cy="707886"/>
          </a:xfrm>
          <a:prstGeom prst="rect">
            <a:avLst/>
          </a:prstGeom>
          <a:noFill/>
        </p:spPr>
        <p:txBody>
          <a:bodyPr wrap="square" rtlCol="0">
            <a:spAutoFit/>
          </a:bodyPr>
          <a:lstStyle>
            <a:defPPr>
              <a:defRPr lang="en-US"/>
            </a:defPPr>
            <a:lvl1pPr>
              <a:defRPr sz="2800"/>
            </a:lvl1pPr>
          </a:lstStyle>
          <a:p>
            <a:r>
              <a:rPr lang="en-US" sz="2000" dirty="0"/>
              <a:t>Actual  Minimum</a:t>
            </a:r>
          </a:p>
        </p:txBody>
      </p:sp>
      <p:sp>
        <p:nvSpPr>
          <p:cNvPr id="16" name="TextBox 15"/>
          <p:cNvSpPr txBox="1"/>
          <p:nvPr/>
        </p:nvSpPr>
        <p:spPr>
          <a:xfrm>
            <a:off x="3189233" y="1808740"/>
            <a:ext cx="1508101" cy="646331"/>
          </a:xfrm>
          <a:prstGeom prst="rect">
            <a:avLst/>
          </a:prstGeom>
          <a:noFill/>
        </p:spPr>
        <p:txBody>
          <a:bodyPr wrap="square" rtlCol="0">
            <a:spAutoFit/>
          </a:bodyPr>
          <a:lstStyle/>
          <a:p>
            <a:r>
              <a:rPr lang="en-US" dirty="0"/>
              <a:t>Highest sample so far</a:t>
            </a:r>
          </a:p>
        </p:txBody>
      </p:sp>
      <p:sp>
        <p:nvSpPr>
          <p:cNvPr id="18" name="TextBox 17"/>
          <p:cNvSpPr txBox="1"/>
          <p:nvPr/>
        </p:nvSpPr>
        <p:spPr>
          <a:xfrm>
            <a:off x="5695094" y="0"/>
            <a:ext cx="4972907" cy="1477328"/>
          </a:xfrm>
          <a:prstGeom prst="rect">
            <a:avLst/>
          </a:prstGeom>
          <a:noFill/>
        </p:spPr>
        <p:txBody>
          <a:bodyPr wrap="square" rtlCol="0">
            <a:spAutoFit/>
          </a:bodyPr>
          <a:lstStyle/>
          <a:p>
            <a:r>
              <a:rPr lang="en-US" sz="2400" b="1" dirty="0"/>
              <a:t>Q. On average, what is the chance of the 4</a:t>
            </a:r>
            <a:r>
              <a:rPr lang="en-US" sz="2400" b="1" baseline="30000" dirty="0"/>
              <a:t>th</a:t>
            </a:r>
            <a:r>
              <a:rPr lang="en-US" sz="2400" b="1" dirty="0"/>
              <a:t> sample being between the range seen after 3 random samples? </a:t>
            </a:r>
            <a:br>
              <a:rPr lang="en-US" sz="2400" b="1" dirty="0"/>
            </a:br>
            <a:r>
              <a:rPr lang="en-US" dirty="0"/>
              <a:t>(no duplicates, uniform distribution)</a:t>
            </a:r>
          </a:p>
        </p:txBody>
      </p:sp>
      <p:sp>
        <p:nvSpPr>
          <p:cNvPr id="23" name="TextBox 22"/>
          <p:cNvSpPr txBox="1"/>
          <p:nvPr/>
        </p:nvSpPr>
        <p:spPr>
          <a:xfrm>
            <a:off x="7893503" y="3293788"/>
            <a:ext cx="2999014" cy="461665"/>
          </a:xfrm>
          <a:prstGeom prst="rect">
            <a:avLst/>
          </a:prstGeom>
          <a:noFill/>
        </p:spPr>
        <p:txBody>
          <a:bodyPr wrap="square" rtlCol="0">
            <a:spAutoFit/>
          </a:bodyPr>
          <a:lstStyle/>
          <a:p>
            <a:r>
              <a:rPr lang="en-US" sz="2400" b="1" dirty="0">
                <a:solidFill>
                  <a:schemeClr val="bg1"/>
                </a:solidFill>
              </a:rPr>
              <a:t>A. ?</a:t>
            </a:r>
          </a:p>
        </p:txBody>
      </p:sp>
      <p:sp>
        <p:nvSpPr>
          <p:cNvPr id="35" name="Freeform 49"/>
          <p:cNvSpPr>
            <a:spLocks/>
          </p:cNvSpPr>
          <p:nvPr/>
        </p:nvSpPr>
        <p:spPr bwMode="auto">
          <a:xfrm>
            <a:off x="2860542" y="1565367"/>
            <a:ext cx="2397258" cy="45719"/>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49"/>
          <p:cNvSpPr>
            <a:spLocks/>
          </p:cNvSpPr>
          <p:nvPr/>
        </p:nvSpPr>
        <p:spPr bwMode="auto">
          <a:xfrm>
            <a:off x="4057761" y="2717572"/>
            <a:ext cx="1150522" cy="65510"/>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49"/>
          <p:cNvSpPr>
            <a:spLocks/>
          </p:cNvSpPr>
          <p:nvPr/>
        </p:nvSpPr>
        <p:spPr bwMode="auto">
          <a:xfrm>
            <a:off x="2847256" y="6100192"/>
            <a:ext cx="2334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49"/>
          <p:cNvSpPr>
            <a:spLocks/>
          </p:cNvSpPr>
          <p:nvPr/>
        </p:nvSpPr>
        <p:spPr bwMode="auto">
          <a:xfrm>
            <a:off x="4012322" y="4484698"/>
            <a:ext cx="1143000" cy="45719"/>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9" name="Grupa 55"/>
          <p:cNvGrpSpPr/>
          <p:nvPr/>
        </p:nvGrpSpPr>
        <p:grpSpPr>
          <a:xfrm>
            <a:off x="6076360" y="3323273"/>
            <a:ext cx="324441" cy="651728"/>
            <a:chOff x="3641725" y="614363"/>
            <a:chExt cx="180975" cy="363538"/>
          </a:xfrm>
          <a:solidFill>
            <a:schemeClr val="tx1"/>
          </a:solidFill>
        </p:grpSpPr>
        <p:sp>
          <p:nvSpPr>
            <p:cNvPr id="40" name="Freeform 118"/>
            <p:cNvSpPr>
              <a:spLocks/>
            </p:cNvSpPr>
            <p:nvPr/>
          </p:nvSpPr>
          <p:spPr bwMode="auto">
            <a:xfrm>
              <a:off x="3641725" y="614363"/>
              <a:ext cx="180975" cy="288925"/>
            </a:xfrm>
            <a:custGeom>
              <a:avLst/>
              <a:gdLst/>
              <a:ahLst/>
              <a:cxnLst>
                <a:cxn ang="0">
                  <a:pos x="70" y="3"/>
                </a:cxn>
                <a:cxn ang="0">
                  <a:pos x="29" y="6"/>
                </a:cxn>
                <a:cxn ang="0">
                  <a:pos x="1" y="23"/>
                </a:cxn>
                <a:cxn ang="0">
                  <a:pos x="3" y="35"/>
                </a:cxn>
                <a:cxn ang="0">
                  <a:pos x="13" y="31"/>
                </a:cxn>
                <a:cxn ang="0">
                  <a:pos x="14" y="29"/>
                </a:cxn>
                <a:cxn ang="0">
                  <a:pos x="34" y="22"/>
                </a:cxn>
                <a:cxn ang="0">
                  <a:pos x="81" y="40"/>
                </a:cxn>
                <a:cxn ang="0">
                  <a:pos x="34" y="94"/>
                </a:cxn>
                <a:cxn ang="0">
                  <a:pos x="18" y="127"/>
                </a:cxn>
                <a:cxn ang="0">
                  <a:pos x="23" y="150"/>
                </a:cxn>
                <a:cxn ang="0">
                  <a:pos x="43" y="140"/>
                </a:cxn>
                <a:cxn ang="0">
                  <a:pos x="52" y="114"/>
                </a:cxn>
                <a:cxn ang="0">
                  <a:pos x="77" y="87"/>
                </a:cxn>
                <a:cxn ang="0">
                  <a:pos x="104" y="44"/>
                </a:cxn>
                <a:cxn ang="0">
                  <a:pos x="70" y="3"/>
                </a:cxn>
              </a:cxnLst>
              <a:rect l="0" t="0" r="r" b="b"/>
              <a:pathLst>
                <a:path w="107" h="171">
                  <a:moveTo>
                    <a:pt x="70" y="3"/>
                  </a:moveTo>
                  <a:cubicBezTo>
                    <a:pt x="54" y="0"/>
                    <a:pt x="40" y="2"/>
                    <a:pt x="29" y="6"/>
                  </a:cubicBezTo>
                  <a:cubicBezTo>
                    <a:pt x="16" y="12"/>
                    <a:pt x="11" y="11"/>
                    <a:pt x="1" y="23"/>
                  </a:cubicBezTo>
                  <a:cubicBezTo>
                    <a:pt x="0" y="31"/>
                    <a:pt x="3" y="35"/>
                    <a:pt x="3" y="35"/>
                  </a:cubicBezTo>
                  <a:cubicBezTo>
                    <a:pt x="11" y="48"/>
                    <a:pt x="10" y="38"/>
                    <a:pt x="13" y="31"/>
                  </a:cubicBezTo>
                  <a:cubicBezTo>
                    <a:pt x="14" y="31"/>
                    <a:pt x="13" y="30"/>
                    <a:pt x="14" y="29"/>
                  </a:cubicBezTo>
                  <a:cubicBezTo>
                    <a:pt x="19" y="27"/>
                    <a:pt x="26" y="24"/>
                    <a:pt x="34" y="22"/>
                  </a:cubicBezTo>
                  <a:cubicBezTo>
                    <a:pt x="51" y="16"/>
                    <a:pt x="84" y="24"/>
                    <a:pt x="81" y="40"/>
                  </a:cubicBezTo>
                  <a:cubicBezTo>
                    <a:pt x="80" y="57"/>
                    <a:pt x="49" y="75"/>
                    <a:pt x="34" y="94"/>
                  </a:cubicBezTo>
                  <a:cubicBezTo>
                    <a:pt x="26" y="104"/>
                    <a:pt x="19" y="116"/>
                    <a:pt x="18" y="127"/>
                  </a:cubicBezTo>
                  <a:cubicBezTo>
                    <a:pt x="17" y="139"/>
                    <a:pt x="21" y="147"/>
                    <a:pt x="23" y="150"/>
                  </a:cubicBezTo>
                  <a:cubicBezTo>
                    <a:pt x="39" y="171"/>
                    <a:pt x="39" y="147"/>
                    <a:pt x="43" y="140"/>
                  </a:cubicBezTo>
                  <a:cubicBezTo>
                    <a:pt x="44" y="137"/>
                    <a:pt x="38" y="131"/>
                    <a:pt x="52" y="114"/>
                  </a:cubicBezTo>
                  <a:cubicBezTo>
                    <a:pt x="58" y="106"/>
                    <a:pt x="67" y="97"/>
                    <a:pt x="77" y="87"/>
                  </a:cubicBezTo>
                  <a:cubicBezTo>
                    <a:pt x="87" y="77"/>
                    <a:pt x="102" y="65"/>
                    <a:pt x="104" y="44"/>
                  </a:cubicBezTo>
                  <a:cubicBezTo>
                    <a:pt x="107" y="21"/>
                    <a:pt x="85" y="6"/>
                    <a:pt x="7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119"/>
            <p:cNvSpPr>
              <a:spLocks noEditPoints="1"/>
            </p:cNvSpPr>
            <p:nvPr/>
          </p:nvSpPr>
          <p:spPr bwMode="auto">
            <a:xfrm>
              <a:off x="3684588" y="900113"/>
              <a:ext cx="65088" cy="77788"/>
            </a:xfrm>
            <a:custGeom>
              <a:avLst/>
              <a:gdLst/>
              <a:ahLst/>
              <a:cxnLst>
                <a:cxn ang="0">
                  <a:pos x="26" y="26"/>
                </a:cxn>
                <a:cxn ang="0">
                  <a:pos x="30" y="25"/>
                </a:cxn>
                <a:cxn ang="0">
                  <a:pos x="32" y="14"/>
                </a:cxn>
                <a:cxn ang="0">
                  <a:pos x="2" y="19"/>
                </a:cxn>
                <a:cxn ang="0">
                  <a:pos x="1" y="21"/>
                </a:cxn>
                <a:cxn ang="0">
                  <a:pos x="1" y="21"/>
                </a:cxn>
                <a:cxn ang="0">
                  <a:pos x="1" y="21"/>
                </a:cxn>
                <a:cxn ang="0">
                  <a:pos x="1" y="21"/>
                </a:cxn>
                <a:cxn ang="0">
                  <a:pos x="0" y="29"/>
                </a:cxn>
                <a:cxn ang="0">
                  <a:pos x="0" y="29"/>
                </a:cxn>
                <a:cxn ang="0">
                  <a:pos x="0" y="29"/>
                </a:cxn>
                <a:cxn ang="0">
                  <a:pos x="1" y="31"/>
                </a:cxn>
                <a:cxn ang="0">
                  <a:pos x="2" y="35"/>
                </a:cxn>
                <a:cxn ang="0">
                  <a:pos x="8" y="41"/>
                </a:cxn>
                <a:cxn ang="0">
                  <a:pos x="22" y="46"/>
                </a:cxn>
                <a:cxn ang="0">
                  <a:pos x="37" y="38"/>
                </a:cxn>
                <a:cxn ang="0">
                  <a:pos x="26" y="26"/>
                </a:cxn>
                <a:cxn ang="0">
                  <a:pos x="22" y="28"/>
                </a:cxn>
                <a:cxn ang="0">
                  <a:pos x="22" y="30"/>
                </a:cxn>
                <a:cxn ang="0">
                  <a:pos x="22" y="28"/>
                </a:cxn>
              </a:cxnLst>
              <a:rect l="0" t="0" r="r" b="b"/>
              <a:pathLst>
                <a:path w="39" h="46">
                  <a:moveTo>
                    <a:pt x="26" y="26"/>
                  </a:moveTo>
                  <a:cubicBezTo>
                    <a:pt x="28" y="25"/>
                    <a:pt x="30" y="24"/>
                    <a:pt x="30" y="25"/>
                  </a:cubicBezTo>
                  <a:cubicBezTo>
                    <a:pt x="31" y="25"/>
                    <a:pt x="32" y="20"/>
                    <a:pt x="32" y="14"/>
                  </a:cubicBezTo>
                  <a:cubicBezTo>
                    <a:pt x="33" y="13"/>
                    <a:pt x="19" y="0"/>
                    <a:pt x="2" y="19"/>
                  </a:cubicBezTo>
                  <a:cubicBezTo>
                    <a:pt x="1" y="21"/>
                    <a:pt x="1" y="21"/>
                    <a:pt x="1" y="21"/>
                  </a:cubicBezTo>
                  <a:cubicBezTo>
                    <a:pt x="1" y="21"/>
                    <a:pt x="1" y="21"/>
                    <a:pt x="1" y="21"/>
                  </a:cubicBezTo>
                  <a:cubicBezTo>
                    <a:pt x="1" y="21"/>
                    <a:pt x="1" y="21"/>
                    <a:pt x="1" y="21"/>
                  </a:cubicBezTo>
                  <a:cubicBezTo>
                    <a:pt x="1" y="21"/>
                    <a:pt x="1" y="21"/>
                    <a:pt x="1" y="21"/>
                  </a:cubicBezTo>
                  <a:cubicBezTo>
                    <a:pt x="1" y="20"/>
                    <a:pt x="0" y="35"/>
                    <a:pt x="0" y="29"/>
                  </a:cubicBezTo>
                  <a:cubicBezTo>
                    <a:pt x="0" y="29"/>
                    <a:pt x="0" y="29"/>
                    <a:pt x="0" y="29"/>
                  </a:cubicBezTo>
                  <a:cubicBezTo>
                    <a:pt x="0" y="29"/>
                    <a:pt x="0" y="29"/>
                    <a:pt x="0" y="29"/>
                  </a:cubicBezTo>
                  <a:cubicBezTo>
                    <a:pt x="1" y="31"/>
                    <a:pt x="1" y="31"/>
                    <a:pt x="1" y="31"/>
                  </a:cubicBezTo>
                  <a:cubicBezTo>
                    <a:pt x="2" y="35"/>
                    <a:pt x="2" y="35"/>
                    <a:pt x="2" y="35"/>
                  </a:cubicBezTo>
                  <a:cubicBezTo>
                    <a:pt x="4" y="37"/>
                    <a:pt x="6" y="39"/>
                    <a:pt x="8" y="41"/>
                  </a:cubicBezTo>
                  <a:cubicBezTo>
                    <a:pt x="12" y="45"/>
                    <a:pt x="18" y="46"/>
                    <a:pt x="22" y="46"/>
                  </a:cubicBezTo>
                  <a:cubicBezTo>
                    <a:pt x="33" y="45"/>
                    <a:pt x="36" y="39"/>
                    <a:pt x="37" y="38"/>
                  </a:cubicBezTo>
                  <a:cubicBezTo>
                    <a:pt x="39" y="34"/>
                    <a:pt x="32" y="30"/>
                    <a:pt x="26" y="26"/>
                  </a:cubicBezTo>
                  <a:close/>
                  <a:moveTo>
                    <a:pt x="22" y="28"/>
                  </a:moveTo>
                  <a:cubicBezTo>
                    <a:pt x="22" y="28"/>
                    <a:pt x="22" y="29"/>
                    <a:pt x="22" y="30"/>
                  </a:cubicBezTo>
                  <a:cubicBezTo>
                    <a:pt x="21" y="29"/>
                    <a:pt x="21" y="29"/>
                    <a:pt x="22" y="2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6" name="Freeform 33"/>
          <p:cNvSpPr>
            <a:spLocks/>
          </p:cNvSpPr>
          <p:nvPr/>
        </p:nvSpPr>
        <p:spPr bwMode="auto">
          <a:xfrm>
            <a:off x="3394987" y="3247132"/>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1</a:t>
            </a:r>
          </a:p>
        </p:txBody>
      </p:sp>
      <p:sp>
        <p:nvSpPr>
          <p:cNvPr id="47" name="Freeform 33"/>
          <p:cNvSpPr>
            <a:spLocks/>
          </p:cNvSpPr>
          <p:nvPr/>
        </p:nvSpPr>
        <p:spPr bwMode="auto">
          <a:xfrm>
            <a:off x="3378525" y="2444873"/>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2</a:t>
            </a:r>
          </a:p>
        </p:txBody>
      </p:sp>
      <p:sp>
        <p:nvSpPr>
          <p:cNvPr id="48" name="Freeform 33"/>
          <p:cNvSpPr>
            <a:spLocks/>
          </p:cNvSpPr>
          <p:nvPr/>
        </p:nvSpPr>
        <p:spPr bwMode="auto">
          <a:xfrm>
            <a:off x="3377031" y="4168173"/>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3</a:t>
            </a:r>
          </a:p>
        </p:txBody>
      </p:sp>
      <p:sp>
        <p:nvSpPr>
          <p:cNvPr id="57" name="Freeform 33"/>
          <p:cNvSpPr>
            <a:spLocks/>
          </p:cNvSpPr>
          <p:nvPr/>
        </p:nvSpPr>
        <p:spPr bwMode="auto">
          <a:xfrm>
            <a:off x="6836085" y="3562697"/>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4</a:t>
            </a:r>
          </a:p>
        </p:txBody>
      </p:sp>
      <p:sp>
        <p:nvSpPr>
          <p:cNvPr id="45" name="Freeform 6"/>
          <p:cNvSpPr>
            <a:spLocks/>
          </p:cNvSpPr>
          <p:nvPr/>
        </p:nvSpPr>
        <p:spPr bwMode="auto">
          <a:xfrm>
            <a:off x="5236550" y="2807847"/>
            <a:ext cx="594343" cy="1717274"/>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511308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258272" y="4582981"/>
            <a:ext cx="1508101" cy="646331"/>
          </a:xfrm>
          <a:prstGeom prst="rect">
            <a:avLst/>
          </a:prstGeom>
          <a:noFill/>
        </p:spPr>
        <p:txBody>
          <a:bodyPr wrap="square" rtlCol="0">
            <a:spAutoFit/>
          </a:bodyPr>
          <a:lstStyle/>
          <a:p>
            <a:r>
              <a:rPr lang="en-US" dirty="0"/>
              <a:t>Lowest sample so far</a:t>
            </a:r>
          </a:p>
        </p:txBody>
      </p:sp>
      <p:sp>
        <p:nvSpPr>
          <p:cNvPr id="60" name="Prostokąt zaokrąglony 29"/>
          <p:cNvSpPr/>
          <p:nvPr/>
        </p:nvSpPr>
        <p:spPr>
          <a:xfrm>
            <a:off x="7696200" y="3047417"/>
            <a:ext cx="2847400" cy="1418899"/>
          </a:xfrm>
          <a:prstGeom prst="roundRect">
            <a:avLst>
              <a:gd name="adj" fmla="val 3504"/>
            </a:avLst>
          </a:prstGeom>
          <a:gradFill flip="none" rotWithShape="1">
            <a:gsLst>
              <a:gs pos="0">
                <a:schemeClr val="tx1">
                  <a:lumMod val="75000"/>
                  <a:lumOff val="25000"/>
                </a:schemeClr>
              </a:gs>
              <a:gs pos="100000">
                <a:schemeClr val="tx1"/>
              </a:gs>
            </a:gsLst>
            <a:path path="circle">
              <a:fillToRect l="50000" t="50000" r="50000" b="50000"/>
            </a:path>
            <a:tileRect/>
          </a:gradFill>
          <a:ln w="57150">
            <a:solidFill>
              <a:srgbClr val="996633"/>
            </a:solidFill>
          </a:ln>
        </p:spPr>
        <p:style>
          <a:lnRef idx="1">
            <a:schemeClr val="accent4"/>
          </a:lnRef>
          <a:fillRef idx="3">
            <a:schemeClr val="accent4"/>
          </a:fillRef>
          <a:effectRef idx="2">
            <a:schemeClr val="accent4"/>
          </a:effectRef>
          <a:fontRef idx="minor">
            <a:schemeClr val="lt1"/>
          </a:fontRef>
        </p:style>
        <p:txBody>
          <a:bodyPr anchor="b"/>
          <a:lstStyle/>
          <a:p>
            <a:pPr algn="ctr">
              <a:defRPr/>
            </a:pPr>
            <a:endParaRPr lang="en-US" sz="1200" dirty="0"/>
          </a:p>
        </p:txBody>
      </p:sp>
      <p:cxnSp>
        <p:nvCxnSpPr>
          <p:cNvPr id="3" name="Straight Arrow Connector 2"/>
          <p:cNvCxnSpPr/>
          <p:nvPr/>
        </p:nvCxnSpPr>
        <p:spPr>
          <a:xfrm>
            <a:off x="2754086" y="1640102"/>
            <a:ext cx="0" cy="4419600"/>
          </a:xfrm>
          <a:prstGeom prst="straightConnector1">
            <a:avLst/>
          </a:prstGeom>
          <a:ln w="127000">
            <a:solidFill>
              <a:schemeClr val="accent1"/>
            </a:solidFill>
            <a:headEnd type="diamond"/>
            <a:tailEnd type="diamond"/>
          </a:ln>
        </p:spPr>
        <p:style>
          <a:lnRef idx="3">
            <a:schemeClr val="dk1"/>
          </a:lnRef>
          <a:fillRef idx="0">
            <a:schemeClr val="dk1"/>
          </a:fillRef>
          <a:effectRef idx="2">
            <a:schemeClr val="dk1"/>
          </a:effectRef>
          <a:fontRef idx="minor">
            <a:schemeClr val="tx1"/>
          </a:fontRef>
        </p:style>
      </p:cxnSp>
      <p:sp>
        <p:nvSpPr>
          <p:cNvPr id="4" name="TextBox 3"/>
          <p:cNvSpPr txBox="1"/>
          <p:nvPr/>
        </p:nvSpPr>
        <p:spPr>
          <a:xfrm>
            <a:off x="2971800" y="805353"/>
            <a:ext cx="1664154" cy="707886"/>
          </a:xfrm>
          <a:prstGeom prst="rect">
            <a:avLst/>
          </a:prstGeom>
          <a:noFill/>
        </p:spPr>
        <p:txBody>
          <a:bodyPr wrap="square" rtlCol="0">
            <a:spAutoFit/>
          </a:bodyPr>
          <a:lstStyle/>
          <a:p>
            <a:r>
              <a:rPr lang="en-US" sz="2000" dirty="0"/>
              <a:t>Actual  Maximum</a:t>
            </a:r>
          </a:p>
        </p:txBody>
      </p:sp>
      <p:sp>
        <p:nvSpPr>
          <p:cNvPr id="5" name="TextBox 4"/>
          <p:cNvSpPr txBox="1"/>
          <p:nvPr/>
        </p:nvSpPr>
        <p:spPr>
          <a:xfrm>
            <a:off x="2949388" y="6133548"/>
            <a:ext cx="1646464" cy="707886"/>
          </a:xfrm>
          <a:prstGeom prst="rect">
            <a:avLst/>
          </a:prstGeom>
          <a:noFill/>
        </p:spPr>
        <p:txBody>
          <a:bodyPr wrap="square" rtlCol="0">
            <a:spAutoFit/>
          </a:bodyPr>
          <a:lstStyle>
            <a:defPPr>
              <a:defRPr lang="en-US"/>
            </a:defPPr>
            <a:lvl1pPr>
              <a:defRPr sz="2800"/>
            </a:lvl1pPr>
          </a:lstStyle>
          <a:p>
            <a:r>
              <a:rPr lang="en-US" sz="2000" dirty="0"/>
              <a:t>Actual  Minimum</a:t>
            </a:r>
          </a:p>
        </p:txBody>
      </p:sp>
      <p:sp>
        <p:nvSpPr>
          <p:cNvPr id="14" name="TextBox 13"/>
          <p:cNvSpPr txBox="1"/>
          <p:nvPr/>
        </p:nvSpPr>
        <p:spPr>
          <a:xfrm>
            <a:off x="5821173" y="1831437"/>
            <a:ext cx="2635925" cy="646331"/>
          </a:xfrm>
          <a:prstGeom prst="rect">
            <a:avLst/>
          </a:prstGeom>
          <a:noFill/>
        </p:spPr>
        <p:txBody>
          <a:bodyPr wrap="square" rtlCol="0">
            <a:spAutoFit/>
          </a:bodyPr>
          <a:lstStyle/>
          <a:p>
            <a:r>
              <a:rPr lang="en-US" dirty="0"/>
              <a:t>25% chance higher than previous highest seen</a:t>
            </a:r>
          </a:p>
        </p:txBody>
      </p:sp>
      <p:sp>
        <p:nvSpPr>
          <p:cNvPr id="15" name="TextBox 14"/>
          <p:cNvSpPr txBox="1"/>
          <p:nvPr/>
        </p:nvSpPr>
        <p:spPr>
          <a:xfrm>
            <a:off x="5897587" y="4975441"/>
            <a:ext cx="2592596" cy="646331"/>
          </a:xfrm>
          <a:prstGeom prst="rect">
            <a:avLst/>
          </a:prstGeom>
          <a:noFill/>
        </p:spPr>
        <p:txBody>
          <a:bodyPr wrap="square" rtlCol="0">
            <a:spAutoFit/>
          </a:bodyPr>
          <a:lstStyle/>
          <a:p>
            <a:r>
              <a:rPr lang="en-US" dirty="0"/>
              <a:t>25% chance  lower than previous  lowest seen</a:t>
            </a:r>
          </a:p>
        </p:txBody>
      </p:sp>
      <p:sp>
        <p:nvSpPr>
          <p:cNvPr id="16" name="TextBox 15"/>
          <p:cNvSpPr txBox="1"/>
          <p:nvPr/>
        </p:nvSpPr>
        <p:spPr>
          <a:xfrm>
            <a:off x="3189233" y="1808740"/>
            <a:ext cx="1508101" cy="646331"/>
          </a:xfrm>
          <a:prstGeom prst="rect">
            <a:avLst/>
          </a:prstGeom>
          <a:noFill/>
        </p:spPr>
        <p:txBody>
          <a:bodyPr wrap="square" rtlCol="0">
            <a:spAutoFit/>
          </a:bodyPr>
          <a:lstStyle/>
          <a:p>
            <a:r>
              <a:rPr lang="en-US" dirty="0"/>
              <a:t>Highest sample so far</a:t>
            </a:r>
          </a:p>
        </p:txBody>
      </p:sp>
      <p:sp>
        <p:nvSpPr>
          <p:cNvPr id="18" name="TextBox 17"/>
          <p:cNvSpPr txBox="1"/>
          <p:nvPr/>
        </p:nvSpPr>
        <p:spPr>
          <a:xfrm>
            <a:off x="5695094" y="0"/>
            <a:ext cx="4972907" cy="1477328"/>
          </a:xfrm>
          <a:prstGeom prst="rect">
            <a:avLst/>
          </a:prstGeom>
          <a:noFill/>
        </p:spPr>
        <p:txBody>
          <a:bodyPr wrap="square" rtlCol="0">
            <a:spAutoFit/>
          </a:bodyPr>
          <a:lstStyle/>
          <a:p>
            <a:r>
              <a:rPr lang="en-US" sz="2400" b="1" dirty="0"/>
              <a:t>Q. On average, what is the chance of the 4</a:t>
            </a:r>
            <a:r>
              <a:rPr lang="en-US" sz="2400" b="1" baseline="30000" dirty="0"/>
              <a:t>th</a:t>
            </a:r>
            <a:r>
              <a:rPr lang="en-US" sz="2400" b="1" dirty="0"/>
              <a:t> sample being between the range seen after 3 random samples? </a:t>
            </a:r>
            <a:br>
              <a:rPr lang="en-US" sz="2400" b="1" dirty="0"/>
            </a:br>
            <a:r>
              <a:rPr lang="en-US" dirty="0"/>
              <a:t>(no duplicates, uniform distribution)</a:t>
            </a:r>
          </a:p>
        </p:txBody>
      </p:sp>
      <p:sp>
        <p:nvSpPr>
          <p:cNvPr id="23" name="TextBox 22"/>
          <p:cNvSpPr txBox="1"/>
          <p:nvPr/>
        </p:nvSpPr>
        <p:spPr>
          <a:xfrm>
            <a:off x="7893503" y="3293788"/>
            <a:ext cx="2999014" cy="461665"/>
          </a:xfrm>
          <a:prstGeom prst="rect">
            <a:avLst/>
          </a:prstGeom>
          <a:noFill/>
        </p:spPr>
        <p:txBody>
          <a:bodyPr wrap="square" rtlCol="0">
            <a:spAutoFit/>
          </a:bodyPr>
          <a:lstStyle/>
          <a:p>
            <a:r>
              <a:rPr lang="en-US" sz="2400" b="1" dirty="0">
                <a:solidFill>
                  <a:schemeClr val="bg1"/>
                </a:solidFill>
              </a:rPr>
              <a:t>A. ?</a:t>
            </a:r>
          </a:p>
        </p:txBody>
      </p:sp>
      <p:sp>
        <p:nvSpPr>
          <p:cNvPr id="35" name="Freeform 49"/>
          <p:cNvSpPr>
            <a:spLocks/>
          </p:cNvSpPr>
          <p:nvPr/>
        </p:nvSpPr>
        <p:spPr bwMode="auto">
          <a:xfrm>
            <a:off x="2860542" y="1565367"/>
            <a:ext cx="2397258" cy="45719"/>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49"/>
          <p:cNvSpPr>
            <a:spLocks/>
          </p:cNvSpPr>
          <p:nvPr/>
        </p:nvSpPr>
        <p:spPr bwMode="auto">
          <a:xfrm>
            <a:off x="4057761" y="2717572"/>
            <a:ext cx="1150522" cy="65510"/>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49"/>
          <p:cNvSpPr>
            <a:spLocks/>
          </p:cNvSpPr>
          <p:nvPr/>
        </p:nvSpPr>
        <p:spPr bwMode="auto">
          <a:xfrm>
            <a:off x="2847256" y="6100192"/>
            <a:ext cx="2334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49"/>
          <p:cNvSpPr>
            <a:spLocks/>
          </p:cNvSpPr>
          <p:nvPr/>
        </p:nvSpPr>
        <p:spPr bwMode="auto">
          <a:xfrm>
            <a:off x="4012322" y="4484698"/>
            <a:ext cx="1143000" cy="45719"/>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9" name="Grupa 55"/>
          <p:cNvGrpSpPr/>
          <p:nvPr/>
        </p:nvGrpSpPr>
        <p:grpSpPr>
          <a:xfrm>
            <a:off x="6076360" y="3323273"/>
            <a:ext cx="324441" cy="651728"/>
            <a:chOff x="3641725" y="614363"/>
            <a:chExt cx="180975" cy="363538"/>
          </a:xfrm>
          <a:solidFill>
            <a:schemeClr val="tx1"/>
          </a:solidFill>
        </p:grpSpPr>
        <p:sp>
          <p:nvSpPr>
            <p:cNvPr id="40" name="Freeform 118"/>
            <p:cNvSpPr>
              <a:spLocks/>
            </p:cNvSpPr>
            <p:nvPr/>
          </p:nvSpPr>
          <p:spPr bwMode="auto">
            <a:xfrm>
              <a:off x="3641725" y="614363"/>
              <a:ext cx="180975" cy="288925"/>
            </a:xfrm>
            <a:custGeom>
              <a:avLst/>
              <a:gdLst/>
              <a:ahLst/>
              <a:cxnLst>
                <a:cxn ang="0">
                  <a:pos x="70" y="3"/>
                </a:cxn>
                <a:cxn ang="0">
                  <a:pos x="29" y="6"/>
                </a:cxn>
                <a:cxn ang="0">
                  <a:pos x="1" y="23"/>
                </a:cxn>
                <a:cxn ang="0">
                  <a:pos x="3" y="35"/>
                </a:cxn>
                <a:cxn ang="0">
                  <a:pos x="13" y="31"/>
                </a:cxn>
                <a:cxn ang="0">
                  <a:pos x="14" y="29"/>
                </a:cxn>
                <a:cxn ang="0">
                  <a:pos x="34" y="22"/>
                </a:cxn>
                <a:cxn ang="0">
                  <a:pos x="81" y="40"/>
                </a:cxn>
                <a:cxn ang="0">
                  <a:pos x="34" y="94"/>
                </a:cxn>
                <a:cxn ang="0">
                  <a:pos x="18" y="127"/>
                </a:cxn>
                <a:cxn ang="0">
                  <a:pos x="23" y="150"/>
                </a:cxn>
                <a:cxn ang="0">
                  <a:pos x="43" y="140"/>
                </a:cxn>
                <a:cxn ang="0">
                  <a:pos x="52" y="114"/>
                </a:cxn>
                <a:cxn ang="0">
                  <a:pos x="77" y="87"/>
                </a:cxn>
                <a:cxn ang="0">
                  <a:pos x="104" y="44"/>
                </a:cxn>
                <a:cxn ang="0">
                  <a:pos x="70" y="3"/>
                </a:cxn>
              </a:cxnLst>
              <a:rect l="0" t="0" r="r" b="b"/>
              <a:pathLst>
                <a:path w="107" h="171">
                  <a:moveTo>
                    <a:pt x="70" y="3"/>
                  </a:moveTo>
                  <a:cubicBezTo>
                    <a:pt x="54" y="0"/>
                    <a:pt x="40" y="2"/>
                    <a:pt x="29" y="6"/>
                  </a:cubicBezTo>
                  <a:cubicBezTo>
                    <a:pt x="16" y="12"/>
                    <a:pt x="11" y="11"/>
                    <a:pt x="1" y="23"/>
                  </a:cubicBezTo>
                  <a:cubicBezTo>
                    <a:pt x="0" y="31"/>
                    <a:pt x="3" y="35"/>
                    <a:pt x="3" y="35"/>
                  </a:cubicBezTo>
                  <a:cubicBezTo>
                    <a:pt x="11" y="48"/>
                    <a:pt x="10" y="38"/>
                    <a:pt x="13" y="31"/>
                  </a:cubicBezTo>
                  <a:cubicBezTo>
                    <a:pt x="14" y="31"/>
                    <a:pt x="13" y="30"/>
                    <a:pt x="14" y="29"/>
                  </a:cubicBezTo>
                  <a:cubicBezTo>
                    <a:pt x="19" y="27"/>
                    <a:pt x="26" y="24"/>
                    <a:pt x="34" y="22"/>
                  </a:cubicBezTo>
                  <a:cubicBezTo>
                    <a:pt x="51" y="16"/>
                    <a:pt x="84" y="24"/>
                    <a:pt x="81" y="40"/>
                  </a:cubicBezTo>
                  <a:cubicBezTo>
                    <a:pt x="80" y="57"/>
                    <a:pt x="49" y="75"/>
                    <a:pt x="34" y="94"/>
                  </a:cubicBezTo>
                  <a:cubicBezTo>
                    <a:pt x="26" y="104"/>
                    <a:pt x="19" y="116"/>
                    <a:pt x="18" y="127"/>
                  </a:cubicBezTo>
                  <a:cubicBezTo>
                    <a:pt x="17" y="139"/>
                    <a:pt x="21" y="147"/>
                    <a:pt x="23" y="150"/>
                  </a:cubicBezTo>
                  <a:cubicBezTo>
                    <a:pt x="39" y="171"/>
                    <a:pt x="39" y="147"/>
                    <a:pt x="43" y="140"/>
                  </a:cubicBezTo>
                  <a:cubicBezTo>
                    <a:pt x="44" y="137"/>
                    <a:pt x="38" y="131"/>
                    <a:pt x="52" y="114"/>
                  </a:cubicBezTo>
                  <a:cubicBezTo>
                    <a:pt x="58" y="106"/>
                    <a:pt x="67" y="97"/>
                    <a:pt x="77" y="87"/>
                  </a:cubicBezTo>
                  <a:cubicBezTo>
                    <a:pt x="87" y="77"/>
                    <a:pt x="102" y="65"/>
                    <a:pt x="104" y="44"/>
                  </a:cubicBezTo>
                  <a:cubicBezTo>
                    <a:pt x="107" y="21"/>
                    <a:pt x="85" y="6"/>
                    <a:pt x="7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119"/>
            <p:cNvSpPr>
              <a:spLocks noEditPoints="1"/>
            </p:cNvSpPr>
            <p:nvPr/>
          </p:nvSpPr>
          <p:spPr bwMode="auto">
            <a:xfrm>
              <a:off x="3684588" y="900113"/>
              <a:ext cx="65088" cy="77788"/>
            </a:xfrm>
            <a:custGeom>
              <a:avLst/>
              <a:gdLst/>
              <a:ahLst/>
              <a:cxnLst>
                <a:cxn ang="0">
                  <a:pos x="26" y="26"/>
                </a:cxn>
                <a:cxn ang="0">
                  <a:pos x="30" y="25"/>
                </a:cxn>
                <a:cxn ang="0">
                  <a:pos x="32" y="14"/>
                </a:cxn>
                <a:cxn ang="0">
                  <a:pos x="2" y="19"/>
                </a:cxn>
                <a:cxn ang="0">
                  <a:pos x="1" y="21"/>
                </a:cxn>
                <a:cxn ang="0">
                  <a:pos x="1" y="21"/>
                </a:cxn>
                <a:cxn ang="0">
                  <a:pos x="1" y="21"/>
                </a:cxn>
                <a:cxn ang="0">
                  <a:pos x="1" y="21"/>
                </a:cxn>
                <a:cxn ang="0">
                  <a:pos x="0" y="29"/>
                </a:cxn>
                <a:cxn ang="0">
                  <a:pos x="0" y="29"/>
                </a:cxn>
                <a:cxn ang="0">
                  <a:pos x="0" y="29"/>
                </a:cxn>
                <a:cxn ang="0">
                  <a:pos x="1" y="31"/>
                </a:cxn>
                <a:cxn ang="0">
                  <a:pos x="2" y="35"/>
                </a:cxn>
                <a:cxn ang="0">
                  <a:pos x="8" y="41"/>
                </a:cxn>
                <a:cxn ang="0">
                  <a:pos x="22" y="46"/>
                </a:cxn>
                <a:cxn ang="0">
                  <a:pos x="37" y="38"/>
                </a:cxn>
                <a:cxn ang="0">
                  <a:pos x="26" y="26"/>
                </a:cxn>
                <a:cxn ang="0">
                  <a:pos x="22" y="28"/>
                </a:cxn>
                <a:cxn ang="0">
                  <a:pos x="22" y="30"/>
                </a:cxn>
                <a:cxn ang="0">
                  <a:pos x="22" y="28"/>
                </a:cxn>
              </a:cxnLst>
              <a:rect l="0" t="0" r="r" b="b"/>
              <a:pathLst>
                <a:path w="39" h="46">
                  <a:moveTo>
                    <a:pt x="26" y="26"/>
                  </a:moveTo>
                  <a:cubicBezTo>
                    <a:pt x="28" y="25"/>
                    <a:pt x="30" y="24"/>
                    <a:pt x="30" y="25"/>
                  </a:cubicBezTo>
                  <a:cubicBezTo>
                    <a:pt x="31" y="25"/>
                    <a:pt x="32" y="20"/>
                    <a:pt x="32" y="14"/>
                  </a:cubicBezTo>
                  <a:cubicBezTo>
                    <a:pt x="33" y="13"/>
                    <a:pt x="19" y="0"/>
                    <a:pt x="2" y="19"/>
                  </a:cubicBezTo>
                  <a:cubicBezTo>
                    <a:pt x="1" y="21"/>
                    <a:pt x="1" y="21"/>
                    <a:pt x="1" y="21"/>
                  </a:cubicBezTo>
                  <a:cubicBezTo>
                    <a:pt x="1" y="21"/>
                    <a:pt x="1" y="21"/>
                    <a:pt x="1" y="21"/>
                  </a:cubicBezTo>
                  <a:cubicBezTo>
                    <a:pt x="1" y="21"/>
                    <a:pt x="1" y="21"/>
                    <a:pt x="1" y="21"/>
                  </a:cubicBezTo>
                  <a:cubicBezTo>
                    <a:pt x="1" y="21"/>
                    <a:pt x="1" y="21"/>
                    <a:pt x="1" y="21"/>
                  </a:cubicBezTo>
                  <a:cubicBezTo>
                    <a:pt x="1" y="20"/>
                    <a:pt x="0" y="35"/>
                    <a:pt x="0" y="29"/>
                  </a:cubicBezTo>
                  <a:cubicBezTo>
                    <a:pt x="0" y="29"/>
                    <a:pt x="0" y="29"/>
                    <a:pt x="0" y="29"/>
                  </a:cubicBezTo>
                  <a:cubicBezTo>
                    <a:pt x="0" y="29"/>
                    <a:pt x="0" y="29"/>
                    <a:pt x="0" y="29"/>
                  </a:cubicBezTo>
                  <a:cubicBezTo>
                    <a:pt x="1" y="31"/>
                    <a:pt x="1" y="31"/>
                    <a:pt x="1" y="31"/>
                  </a:cubicBezTo>
                  <a:cubicBezTo>
                    <a:pt x="2" y="35"/>
                    <a:pt x="2" y="35"/>
                    <a:pt x="2" y="35"/>
                  </a:cubicBezTo>
                  <a:cubicBezTo>
                    <a:pt x="4" y="37"/>
                    <a:pt x="6" y="39"/>
                    <a:pt x="8" y="41"/>
                  </a:cubicBezTo>
                  <a:cubicBezTo>
                    <a:pt x="12" y="45"/>
                    <a:pt x="18" y="46"/>
                    <a:pt x="22" y="46"/>
                  </a:cubicBezTo>
                  <a:cubicBezTo>
                    <a:pt x="33" y="45"/>
                    <a:pt x="36" y="39"/>
                    <a:pt x="37" y="38"/>
                  </a:cubicBezTo>
                  <a:cubicBezTo>
                    <a:pt x="39" y="34"/>
                    <a:pt x="32" y="30"/>
                    <a:pt x="26" y="26"/>
                  </a:cubicBezTo>
                  <a:close/>
                  <a:moveTo>
                    <a:pt x="22" y="28"/>
                  </a:moveTo>
                  <a:cubicBezTo>
                    <a:pt x="22" y="28"/>
                    <a:pt x="22" y="29"/>
                    <a:pt x="22" y="30"/>
                  </a:cubicBezTo>
                  <a:cubicBezTo>
                    <a:pt x="21" y="29"/>
                    <a:pt x="21" y="29"/>
                    <a:pt x="22" y="2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6" name="Freeform 33"/>
          <p:cNvSpPr>
            <a:spLocks/>
          </p:cNvSpPr>
          <p:nvPr/>
        </p:nvSpPr>
        <p:spPr bwMode="auto">
          <a:xfrm>
            <a:off x="3394987" y="3247132"/>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1</a:t>
            </a:r>
          </a:p>
        </p:txBody>
      </p:sp>
      <p:sp>
        <p:nvSpPr>
          <p:cNvPr id="47" name="Freeform 33"/>
          <p:cNvSpPr>
            <a:spLocks/>
          </p:cNvSpPr>
          <p:nvPr/>
        </p:nvSpPr>
        <p:spPr bwMode="auto">
          <a:xfrm>
            <a:off x="3378525" y="2444873"/>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2</a:t>
            </a:r>
          </a:p>
        </p:txBody>
      </p:sp>
      <p:sp>
        <p:nvSpPr>
          <p:cNvPr id="48" name="Freeform 33"/>
          <p:cNvSpPr>
            <a:spLocks/>
          </p:cNvSpPr>
          <p:nvPr/>
        </p:nvSpPr>
        <p:spPr bwMode="auto">
          <a:xfrm>
            <a:off x="3377031" y="4168173"/>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3</a:t>
            </a:r>
          </a:p>
        </p:txBody>
      </p:sp>
      <p:sp>
        <p:nvSpPr>
          <p:cNvPr id="57" name="Freeform 33"/>
          <p:cNvSpPr>
            <a:spLocks/>
          </p:cNvSpPr>
          <p:nvPr/>
        </p:nvSpPr>
        <p:spPr bwMode="auto">
          <a:xfrm>
            <a:off x="6836085" y="3562697"/>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4</a:t>
            </a:r>
          </a:p>
        </p:txBody>
      </p:sp>
      <p:sp>
        <p:nvSpPr>
          <p:cNvPr id="58" name="Freeform 6"/>
          <p:cNvSpPr>
            <a:spLocks/>
          </p:cNvSpPr>
          <p:nvPr/>
        </p:nvSpPr>
        <p:spPr bwMode="auto">
          <a:xfrm>
            <a:off x="5181601" y="4525122"/>
            <a:ext cx="594343" cy="1647079"/>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
          <p:cNvSpPr>
            <a:spLocks/>
          </p:cNvSpPr>
          <p:nvPr/>
        </p:nvSpPr>
        <p:spPr bwMode="auto">
          <a:xfrm>
            <a:off x="5181601" y="1628598"/>
            <a:ext cx="594343" cy="1183325"/>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49"/>
          <p:cNvSpPr>
            <a:spLocks/>
          </p:cNvSpPr>
          <p:nvPr/>
        </p:nvSpPr>
        <p:spPr bwMode="auto">
          <a:xfrm>
            <a:off x="4038600" y="3516979"/>
            <a:ext cx="531010" cy="45719"/>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
          <p:cNvSpPr>
            <a:spLocks/>
          </p:cNvSpPr>
          <p:nvPr/>
        </p:nvSpPr>
        <p:spPr bwMode="auto">
          <a:xfrm>
            <a:off x="4343401" y="2733912"/>
            <a:ext cx="594343" cy="817394"/>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
          <p:cNvSpPr>
            <a:spLocks/>
          </p:cNvSpPr>
          <p:nvPr/>
        </p:nvSpPr>
        <p:spPr bwMode="auto">
          <a:xfrm>
            <a:off x="4343401" y="3552033"/>
            <a:ext cx="594343" cy="973088"/>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Rectangle 63"/>
          <p:cNvSpPr/>
          <p:nvPr/>
        </p:nvSpPr>
        <p:spPr>
          <a:xfrm>
            <a:off x="4876800" y="2997671"/>
            <a:ext cx="583814" cy="369332"/>
          </a:xfrm>
          <a:prstGeom prst="rect">
            <a:avLst/>
          </a:prstGeom>
        </p:spPr>
        <p:txBody>
          <a:bodyPr wrap="none">
            <a:spAutoFit/>
          </a:bodyPr>
          <a:lstStyle/>
          <a:p>
            <a:r>
              <a:rPr lang="en-US" dirty="0"/>
              <a:t>25%</a:t>
            </a:r>
          </a:p>
        </p:txBody>
      </p:sp>
      <p:sp>
        <p:nvSpPr>
          <p:cNvPr id="65" name="Rectangle 64"/>
          <p:cNvSpPr/>
          <p:nvPr/>
        </p:nvSpPr>
        <p:spPr>
          <a:xfrm>
            <a:off x="4876800" y="3836524"/>
            <a:ext cx="583814" cy="369332"/>
          </a:xfrm>
          <a:prstGeom prst="rect">
            <a:avLst/>
          </a:prstGeom>
        </p:spPr>
        <p:txBody>
          <a:bodyPr wrap="none">
            <a:spAutoFit/>
          </a:bodyPr>
          <a:lstStyle/>
          <a:p>
            <a:r>
              <a:rPr lang="en-US" dirty="0"/>
              <a:t>25%</a:t>
            </a:r>
          </a:p>
        </p:txBody>
      </p:sp>
      <p:sp>
        <p:nvSpPr>
          <p:cNvPr id="45" name="Freeform 6"/>
          <p:cNvSpPr>
            <a:spLocks/>
          </p:cNvSpPr>
          <p:nvPr/>
        </p:nvSpPr>
        <p:spPr bwMode="auto">
          <a:xfrm>
            <a:off x="5236550" y="2807847"/>
            <a:ext cx="594343" cy="1717274"/>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55327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258272" y="4582981"/>
            <a:ext cx="1508101" cy="646331"/>
          </a:xfrm>
          <a:prstGeom prst="rect">
            <a:avLst/>
          </a:prstGeom>
          <a:noFill/>
        </p:spPr>
        <p:txBody>
          <a:bodyPr wrap="square" rtlCol="0">
            <a:spAutoFit/>
          </a:bodyPr>
          <a:lstStyle/>
          <a:p>
            <a:r>
              <a:rPr lang="en-US" dirty="0"/>
              <a:t>Lowest sample so far</a:t>
            </a:r>
          </a:p>
        </p:txBody>
      </p:sp>
      <p:sp>
        <p:nvSpPr>
          <p:cNvPr id="60" name="Prostokąt zaokrąglony 29"/>
          <p:cNvSpPr/>
          <p:nvPr/>
        </p:nvSpPr>
        <p:spPr>
          <a:xfrm>
            <a:off x="7696199" y="2545684"/>
            <a:ext cx="3196317" cy="2315875"/>
          </a:xfrm>
          <a:prstGeom prst="roundRect">
            <a:avLst>
              <a:gd name="adj" fmla="val 3504"/>
            </a:avLst>
          </a:prstGeom>
          <a:gradFill flip="none" rotWithShape="1">
            <a:gsLst>
              <a:gs pos="0">
                <a:schemeClr val="tx1">
                  <a:lumMod val="75000"/>
                  <a:lumOff val="25000"/>
                </a:schemeClr>
              </a:gs>
              <a:gs pos="100000">
                <a:schemeClr val="tx1"/>
              </a:gs>
            </a:gsLst>
            <a:path path="circle">
              <a:fillToRect l="50000" t="50000" r="50000" b="50000"/>
            </a:path>
            <a:tileRect/>
          </a:gradFill>
          <a:ln w="57150">
            <a:solidFill>
              <a:srgbClr val="996633"/>
            </a:solidFill>
          </a:ln>
        </p:spPr>
        <p:style>
          <a:lnRef idx="1">
            <a:schemeClr val="accent4"/>
          </a:lnRef>
          <a:fillRef idx="3">
            <a:schemeClr val="accent4"/>
          </a:fillRef>
          <a:effectRef idx="2">
            <a:schemeClr val="accent4"/>
          </a:effectRef>
          <a:fontRef idx="minor">
            <a:schemeClr val="lt1"/>
          </a:fontRef>
        </p:style>
        <p:txBody>
          <a:bodyPr anchor="b"/>
          <a:lstStyle/>
          <a:p>
            <a:pPr algn="ctr">
              <a:defRPr/>
            </a:pPr>
            <a:endParaRPr lang="en-US" sz="1200" dirty="0"/>
          </a:p>
        </p:txBody>
      </p:sp>
      <p:cxnSp>
        <p:nvCxnSpPr>
          <p:cNvPr id="3" name="Straight Arrow Connector 2"/>
          <p:cNvCxnSpPr/>
          <p:nvPr/>
        </p:nvCxnSpPr>
        <p:spPr>
          <a:xfrm>
            <a:off x="2754086" y="1640102"/>
            <a:ext cx="0" cy="4419600"/>
          </a:xfrm>
          <a:prstGeom prst="straightConnector1">
            <a:avLst/>
          </a:prstGeom>
          <a:ln w="127000">
            <a:solidFill>
              <a:schemeClr val="accent1"/>
            </a:solidFill>
            <a:headEnd type="diamond"/>
            <a:tailEnd type="diamond"/>
          </a:ln>
        </p:spPr>
        <p:style>
          <a:lnRef idx="3">
            <a:schemeClr val="dk1"/>
          </a:lnRef>
          <a:fillRef idx="0">
            <a:schemeClr val="dk1"/>
          </a:fillRef>
          <a:effectRef idx="2">
            <a:schemeClr val="dk1"/>
          </a:effectRef>
          <a:fontRef idx="minor">
            <a:schemeClr val="tx1"/>
          </a:fontRef>
        </p:style>
      </p:cxnSp>
      <p:sp>
        <p:nvSpPr>
          <p:cNvPr id="4" name="TextBox 3"/>
          <p:cNvSpPr txBox="1"/>
          <p:nvPr/>
        </p:nvSpPr>
        <p:spPr>
          <a:xfrm>
            <a:off x="2971800" y="805353"/>
            <a:ext cx="1664154" cy="707886"/>
          </a:xfrm>
          <a:prstGeom prst="rect">
            <a:avLst/>
          </a:prstGeom>
          <a:noFill/>
        </p:spPr>
        <p:txBody>
          <a:bodyPr wrap="square" rtlCol="0">
            <a:spAutoFit/>
          </a:bodyPr>
          <a:lstStyle/>
          <a:p>
            <a:r>
              <a:rPr lang="en-US" sz="2000" dirty="0"/>
              <a:t>Actual  Maximum</a:t>
            </a:r>
          </a:p>
        </p:txBody>
      </p:sp>
      <p:sp>
        <p:nvSpPr>
          <p:cNvPr id="5" name="TextBox 4"/>
          <p:cNvSpPr txBox="1"/>
          <p:nvPr/>
        </p:nvSpPr>
        <p:spPr>
          <a:xfrm>
            <a:off x="2949388" y="6133548"/>
            <a:ext cx="1646464" cy="707886"/>
          </a:xfrm>
          <a:prstGeom prst="rect">
            <a:avLst/>
          </a:prstGeom>
          <a:noFill/>
        </p:spPr>
        <p:txBody>
          <a:bodyPr wrap="square" rtlCol="0">
            <a:spAutoFit/>
          </a:bodyPr>
          <a:lstStyle>
            <a:defPPr>
              <a:defRPr lang="en-US"/>
            </a:defPPr>
            <a:lvl1pPr>
              <a:defRPr sz="2800"/>
            </a:lvl1pPr>
          </a:lstStyle>
          <a:p>
            <a:r>
              <a:rPr lang="en-US" sz="2000" dirty="0"/>
              <a:t>Actual  Minimum</a:t>
            </a:r>
          </a:p>
        </p:txBody>
      </p:sp>
      <p:sp>
        <p:nvSpPr>
          <p:cNvPr id="14" name="TextBox 13"/>
          <p:cNvSpPr txBox="1"/>
          <p:nvPr/>
        </p:nvSpPr>
        <p:spPr>
          <a:xfrm>
            <a:off x="5821173" y="1831437"/>
            <a:ext cx="2635925" cy="646331"/>
          </a:xfrm>
          <a:prstGeom prst="rect">
            <a:avLst/>
          </a:prstGeom>
          <a:noFill/>
        </p:spPr>
        <p:txBody>
          <a:bodyPr wrap="square" rtlCol="0">
            <a:spAutoFit/>
          </a:bodyPr>
          <a:lstStyle/>
          <a:p>
            <a:r>
              <a:rPr lang="en-US" dirty="0"/>
              <a:t>25% chance higher than previous highest seen</a:t>
            </a:r>
          </a:p>
        </p:txBody>
      </p:sp>
      <p:sp>
        <p:nvSpPr>
          <p:cNvPr id="15" name="TextBox 14"/>
          <p:cNvSpPr txBox="1"/>
          <p:nvPr/>
        </p:nvSpPr>
        <p:spPr>
          <a:xfrm>
            <a:off x="5897587" y="4975441"/>
            <a:ext cx="2592596" cy="646331"/>
          </a:xfrm>
          <a:prstGeom prst="rect">
            <a:avLst/>
          </a:prstGeom>
          <a:noFill/>
        </p:spPr>
        <p:txBody>
          <a:bodyPr wrap="square" rtlCol="0">
            <a:spAutoFit/>
          </a:bodyPr>
          <a:lstStyle/>
          <a:p>
            <a:r>
              <a:rPr lang="en-US" dirty="0"/>
              <a:t>25% chance  lower than previous  lowest seen</a:t>
            </a:r>
          </a:p>
        </p:txBody>
      </p:sp>
      <p:sp>
        <p:nvSpPr>
          <p:cNvPr id="16" name="TextBox 15"/>
          <p:cNvSpPr txBox="1"/>
          <p:nvPr/>
        </p:nvSpPr>
        <p:spPr>
          <a:xfrm>
            <a:off x="3189233" y="1808740"/>
            <a:ext cx="1508101" cy="646331"/>
          </a:xfrm>
          <a:prstGeom prst="rect">
            <a:avLst/>
          </a:prstGeom>
          <a:noFill/>
        </p:spPr>
        <p:txBody>
          <a:bodyPr wrap="square" rtlCol="0">
            <a:spAutoFit/>
          </a:bodyPr>
          <a:lstStyle/>
          <a:p>
            <a:r>
              <a:rPr lang="en-US" dirty="0"/>
              <a:t>Highest sample so far</a:t>
            </a:r>
          </a:p>
        </p:txBody>
      </p:sp>
      <p:sp>
        <p:nvSpPr>
          <p:cNvPr id="18" name="TextBox 17"/>
          <p:cNvSpPr txBox="1"/>
          <p:nvPr/>
        </p:nvSpPr>
        <p:spPr>
          <a:xfrm>
            <a:off x="5695094" y="0"/>
            <a:ext cx="4972907" cy="1477328"/>
          </a:xfrm>
          <a:prstGeom prst="rect">
            <a:avLst/>
          </a:prstGeom>
          <a:noFill/>
        </p:spPr>
        <p:txBody>
          <a:bodyPr wrap="square" rtlCol="0">
            <a:spAutoFit/>
          </a:bodyPr>
          <a:lstStyle/>
          <a:p>
            <a:r>
              <a:rPr lang="en-US" sz="2400" b="1" dirty="0"/>
              <a:t>Q. On average, what is the chance of the 4</a:t>
            </a:r>
            <a:r>
              <a:rPr lang="en-US" sz="2400" b="1" baseline="30000" dirty="0"/>
              <a:t>th</a:t>
            </a:r>
            <a:r>
              <a:rPr lang="en-US" sz="2400" b="1" dirty="0"/>
              <a:t> sample being between the range seen after 3 random samples? </a:t>
            </a:r>
            <a:br>
              <a:rPr lang="en-US" sz="2400" b="1" dirty="0"/>
            </a:br>
            <a:r>
              <a:rPr lang="en-US" dirty="0"/>
              <a:t>(no duplicates, uniform distribution)</a:t>
            </a:r>
          </a:p>
        </p:txBody>
      </p:sp>
      <p:sp>
        <p:nvSpPr>
          <p:cNvPr id="23" name="TextBox 22"/>
          <p:cNvSpPr txBox="1"/>
          <p:nvPr/>
        </p:nvSpPr>
        <p:spPr>
          <a:xfrm>
            <a:off x="7893503" y="2792056"/>
            <a:ext cx="2999014" cy="1938992"/>
          </a:xfrm>
          <a:prstGeom prst="rect">
            <a:avLst/>
          </a:prstGeom>
          <a:noFill/>
        </p:spPr>
        <p:txBody>
          <a:bodyPr wrap="square" rtlCol="0">
            <a:spAutoFit/>
          </a:bodyPr>
          <a:lstStyle/>
          <a:p>
            <a:pPr marL="457200" indent="-457200">
              <a:buAutoNum type="alphaUcPeriod"/>
            </a:pPr>
            <a:r>
              <a:rPr lang="en-US" sz="2400" b="1" dirty="0" smtClean="0">
                <a:solidFill>
                  <a:schemeClr val="bg1"/>
                </a:solidFill>
              </a:rPr>
              <a:t>50</a:t>
            </a:r>
            <a:r>
              <a:rPr lang="en-US" sz="2400" b="1" dirty="0">
                <a:solidFill>
                  <a:schemeClr val="bg1"/>
                </a:solidFill>
              </a:rPr>
              <a:t>%</a:t>
            </a:r>
            <a:br>
              <a:rPr lang="en-US" sz="2400" b="1" dirty="0">
                <a:solidFill>
                  <a:schemeClr val="bg1"/>
                </a:solidFill>
              </a:rPr>
            </a:br>
            <a:r>
              <a:rPr lang="en-US" sz="2400" b="1" dirty="0">
                <a:solidFill>
                  <a:schemeClr val="bg1"/>
                </a:solidFill>
              </a:rPr>
              <a:t>% = </a:t>
            </a:r>
            <a:r>
              <a:rPr lang="en-US" sz="2400" b="1" dirty="0" smtClean="0">
                <a:solidFill>
                  <a:schemeClr val="bg1"/>
                </a:solidFill>
              </a:rPr>
              <a:t>(n </a:t>
            </a:r>
            <a:r>
              <a:rPr lang="en-US" sz="2400" b="1" dirty="0">
                <a:solidFill>
                  <a:schemeClr val="bg1"/>
                </a:solidFill>
              </a:rPr>
              <a:t>– 1</a:t>
            </a:r>
            <a:r>
              <a:rPr lang="en-US" sz="2400" b="1" dirty="0" smtClean="0">
                <a:solidFill>
                  <a:schemeClr val="bg1"/>
                </a:solidFill>
              </a:rPr>
              <a:t>)/(n+1)</a:t>
            </a:r>
            <a:r>
              <a:rPr lang="en-US" sz="2400" b="1" dirty="0">
                <a:solidFill>
                  <a:schemeClr val="bg1"/>
                </a:solidFill>
              </a:rPr>
              <a:t/>
            </a:r>
            <a:br>
              <a:rPr lang="en-US" sz="2400" b="1" dirty="0">
                <a:solidFill>
                  <a:schemeClr val="bg1"/>
                </a:solidFill>
              </a:rPr>
            </a:br>
            <a:r>
              <a:rPr lang="en-US" sz="2400" b="1" dirty="0" smtClean="0">
                <a:solidFill>
                  <a:schemeClr val="bg1"/>
                </a:solidFill>
              </a:rPr>
              <a:t>% = (3-1)/(3+1)</a:t>
            </a:r>
            <a:br>
              <a:rPr lang="en-US" sz="2400" b="1" dirty="0" smtClean="0">
                <a:solidFill>
                  <a:schemeClr val="bg1"/>
                </a:solidFill>
              </a:rPr>
            </a:br>
            <a:r>
              <a:rPr lang="en-US" sz="2400" b="1" dirty="0" smtClean="0">
                <a:solidFill>
                  <a:schemeClr val="bg1"/>
                </a:solidFill>
              </a:rPr>
              <a:t>% = 2/4 = 1/2</a:t>
            </a:r>
            <a:br>
              <a:rPr lang="en-US" sz="2400" b="1" dirty="0" smtClean="0">
                <a:solidFill>
                  <a:schemeClr val="bg1"/>
                </a:solidFill>
              </a:rPr>
            </a:br>
            <a:r>
              <a:rPr lang="en-US" sz="2400" b="1" dirty="0" smtClean="0">
                <a:solidFill>
                  <a:schemeClr val="bg1"/>
                </a:solidFill>
              </a:rPr>
              <a:t>% = 0.5</a:t>
            </a:r>
          </a:p>
        </p:txBody>
      </p:sp>
      <p:sp>
        <p:nvSpPr>
          <p:cNvPr id="35" name="Freeform 49"/>
          <p:cNvSpPr>
            <a:spLocks/>
          </p:cNvSpPr>
          <p:nvPr/>
        </p:nvSpPr>
        <p:spPr bwMode="auto">
          <a:xfrm>
            <a:off x="2860542" y="1565367"/>
            <a:ext cx="2397258" cy="45719"/>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49"/>
          <p:cNvSpPr>
            <a:spLocks/>
          </p:cNvSpPr>
          <p:nvPr/>
        </p:nvSpPr>
        <p:spPr bwMode="auto">
          <a:xfrm>
            <a:off x="4057761" y="2717572"/>
            <a:ext cx="1150522" cy="65510"/>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49"/>
          <p:cNvSpPr>
            <a:spLocks/>
          </p:cNvSpPr>
          <p:nvPr/>
        </p:nvSpPr>
        <p:spPr bwMode="auto">
          <a:xfrm>
            <a:off x="2847256" y="6100192"/>
            <a:ext cx="2334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49"/>
          <p:cNvSpPr>
            <a:spLocks/>
          </p:cNvSpPr>
          <p:nvPr/>
        </p:nvSpPr>
        <p:spPr bwMode="auto">
          <a:xfrm>
            <a:off x="4012322" y="4484698"/>
            <a:ext cx="1143000" cy="45719"/>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9" name="Grupa 55"/>
          <p:cNvGrpSpPr/>
          <p:nvPr/>
        </p:nvGrpSpPr>
        <p:grpSpPr>
          <a:xfrm>
            <a:off x="6076360" y="3323273"/>
            <a:ext cx="324441" cy="651728"/>
            <a:chOff x="3641725" y="614363"/>
            <a:chExt cx="180975" cy="363538"/>
          </a:xfrm>
          <a:solidFill>
            <a:schemeClr val="tx1"/>
          </a:solidFill>
        </p:grpSpPr>
        <p:sp>
          <p:nvSpPr>
            <p:cNvPr id="40" name="Freeform 118"/>
            <p:cNvSpPr>
              <a:spLocks/>
            </p:cNvSpPr>
            <p:nvPr/>
          </p:nvSpPr>
          <p:spPr bwMode="auto">
            <a:xfrm>
              <a:off x="3641725" y="614363"/>
              <a:ext cx="180975" cy="288925"/>
            </a:xfrm>
            <a:custGeom>
              <a:avLst/>
              <a:gdLst/>
              <a:ahLst/>
              <a:cxnLst>
                <a:cxn ang="0">
                  <a:pos x="70" y="3"/>
                </a:cxn>
                <a:cxn ang="0">
                  <a:pos x="29" y="6"/>
                </a:cxn>
                <a:cxn ang="0">
                  <a:pos x="1" y="23"/>
                </a:cxn>
                <a:cxn ang="0">
                  <a:pos x="3" y="35"/>
                </a:cxn>
                <a:cxn ang="0">
                  <a:pos x="13" y="31"/>
                </a:cxn>
                <a:cxn ang="0">
                  <a:pos x="14" y="29"/>
                </a:cxn>
                <a:cxn ang="0">
                  <a:pos x="34" y="22"/>
                </a:cxn>
                <a:cxn ang="0">
                  <a:pos x="81" y="40"/>
                </a:cxn>
                <a:cxn ang="0">
                  <a:pos x="34" y="94"/>
                </a:cxn>
                <a:cxn ang="0">
                  <a:pos x="18" y="127"/>
                </a:cxn>
                <a:cxn ang="0">
                  <a:pos x="23" y="150"/>
                </a:cxn>
                <a:cxn ang="0">
                  <a:pos x="43" y="140"/>
                </a:cxn>
                <a:cxn ang="0">
                  <a:pos x="52" y="114"/>
                </a:cxn>
                <a:cxn ang="0">
                  <a:pos x="77" y="87"/>
                </a:cxn>
                <a:cxn ang="0">
                  <a:pos x="104" y="44"/>
                </a:cxn>
                <a:cxn ang="0">
                  <a:pos x="70" y="3"/>
                </a:cxn>
              </a:cxnLst>
              <a:rect l="0" t="0" r="r" b="b"/>
              <a:pathLst>
                <a:path w="107" h="171">
                  <a:moveTo>
                    <a:pt x="70" y="3"/>
                  </a:moveTo>
                  <a:cubicBezTo>
                    <a:pt x="54" y="0"/>
                    <a:pt x="40" y="2"/>
                    <a:pt x="29" y="6"/>
                  </a:cubicBezTo>
                  <a:cubicBezTo>
                    <a:pt x="16" y="12"/>
                    <a:pt x="11" y="11"/>
                    <a:pt x="1" y="23"/>
                  </a:cubicBezTo>
                  <a:cubicBezTo>
                    <a:pt x="0" y="31"/>
                    <a:pt x="3" y="35"/>
                    <a:pt x="3" y="35"/>
                  </a:cubicBezTo>
                  <a:cubicBezTo>
                    <a:pt x="11" y="48"/>
                    <a:pt x="10" y="38"/>
                    <a:pt x="13" y="31"/>
                  </a:cubicBezTo>
                  <a:cubicBezTo>
                    <a:pt x="14" y="31"/>
                    <a:pt x="13" y="30"/>
                    <a:pt x="14" y="29"/>
                  </a:cubicBezTo>
                  <a:cubicBezTo>
                    <a:pt x="19" y="27"/>
                    <a:pt x="26" y="24"/>
                    <a:pt x="34" y="22"/>
                  </a:cubicBezTo>
                  <a:cubicBezTo>
                    <a:pt x="51" y="16"/>
                    <a:pt x="84" y="24"/>
                    <a:pt x="81" y="40"/>
                  </a:cubicBezTo>
                  <a:cubicBezTo>
                    <a:pt x="80" y="57"/>
                    <a:pt x="49" y="75"/>
                    <a:pt x="34" y="94"/>
                  </a:cubicBezTo>
                  <a:cubicBezTo>
                    <a:pt x="26" y="104"/>
                    <a:pt x="19" y="116"/>
                    <a:pt x="18" y="127"/>
                  </a:cubicBezTo>
                  <a:cubicBezTo>
                    <a:pt x="17" y="139"/>
                    <a:pt x="21" y="147"/>
                    <a:pt x="23" y="150"/>
                  </a:cubicBezTo>
                  <a:cubicBezTo>
                    <a:pt x="39" y="171"/>
                    <a:pt x="39" y="147"/>
                    <a:pt x="43" y="140"/>
                  </a:cubicBezTo>
                  <a:cubicBezTo>
                    <a:pt x="44" y="137"/>
                    <a:pt x="38" y="131"/>
                    <a:pt x="52" y="114"/>
                  </a:cubicBezTo>
                  <a:cubicBezTo>
                    <a:pt x="58" y="106"/>
                    <a:pt x="67" y="97"/>
                    <a:pt x="77" y="87"/>
                  </a:cubicBezTo>
                  <a:cubicBezTo>
                    <a:pt x="87" y="77"/>
                    <a:pt x="102" y="65"/>
                    <a:pt x="104" y="44"/>
                  </a:cubicBezTo>
                  <a:cubicBezTo>
                    <a:pt x="107" y="21"/>
                    <a:pt x="85" y="6"/>
                    <a:pt x="7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119"/>
            <p:cNvSpPr>
              <a:spLocks noEditPoints="1"/>
            </p:cNvSpPr>
            <p:nvPr/>
          </p:nvSpPr>
          <p:spPr bwMode="auto">
            <a:xfrm>
              <a:off x="3684588" y="900113"/>
              <a:ext cx="65088" cy="77788"/>
            </a:xfrm>
            <a:custGeom>
              <a:avLst/>
              <a:gdLst/>
              <a:ahLst/>
              <a:cxnLst>
                <a:cxn ang="0">
                  <a:pos x="26" y="26"/>
                </a:cxn>
                <a:cxn ang="0">
                  <a:pos x="30" y="25"/>
                </a:cxn>
                <a:cxn ang="0">
                  <a:pos x="32" y="14"/>
                </a:cxn>
                <a:cxn ang="0">
                  <a:pos x="2" y="19"/>
                </a:cxn>
                <a:cxn ang="0">
                  <a:pos x="1" y="21"/>
                </a:cxn>
                <a:cxn ang="0">
                  <a:pos x="1" y="21"/>
                </a:cxn>
                <a:cxn ang="0">
                  <a:pos x="1" y="21"/>
                </a:cxn>
                <a:cxn ang="0">
                  <a:pos x="1" y="21"/>
                </a:cxn>
                <a:cxn ang="0">
                  <a:pos x="0" y="29"/>
                </a:cxn>
                <a:cxn ang="0">
                  <a:pos x="0" y="29"/>
                </a:cxn>
                <a:cxn ang="0">
                  <a:pos x="0" y="29"/>
                </a:cxn>
                <a:cxn ang="0">
                  <a:pos x="1" y="31"/>
                </a:cxn>
                <a:cxn ang="0">
                  <a:pos x="2" y="35"/>
                </a:cxn>
                <a:cxn ang="0">
                  <a:pos x="8" y="41"/>
                </a:cxn>
                <a:cxn ang="0">
                  <a:pos x="22" y="46"/>
                </a:cxn>
                <a:cxn ang="0">
                  <a:pos x="37" y="38"/>
                </a:cxn>
                <a:cxn ang="0">
                  <a:pos x="26" y="26"/>
                </a:cxn>
                <a:cxn ang="0">
                  <a:pos x="22" y="28"/>
                </a:cxn>
                <a:cxn ang="0">
                  <a:pos x="22" y="30"/>
                </a:cxn>
                <a:cxn ang="0">
                  <a:pos x="22" y="28"/>
                </a:cxn>
              </a:cxnLst>
              <a:rect l="0" t="0" r="r" b="b"/>
              <a:pathLst>
                <a:path w="39" h="46">
                  <a:moveTo>
                    <a:pt x="26" y="26"/>
                  </a:moveTo>
                  <a:cubicBezTo>
                    <a:pt x="28" y="25"/>
                    <a:pt x="30" y="24"/>
                    <a:pt x="30" y="25"/>
                  </a:cubicBezTo>
                  <a:cubicBezTo>
                    <a:pt x="31" y="25"/>
                    <a:pt x="32" y="20"/>
                    <a:pt x="32" y="14"/>
                  </a:cubicBezTo>
                  <a:cubicBezTo>
                    <a:pt x="33" y="13"/>
                    <a:pt x="19" y="0"/>
                    <a:pt x="2" y="19"/>
                  </a:cubicBezTo>
                  <a:cubicBezTo>
                    <a:pt x="1" y="21"/>
                    <a:pt x="1" y="21"/>
                    <a:pt x="1" y="21"/>
                  </a:cubicBezTo>
                  <a:cubicBezTo>
                    <a:pt x="1" y="21"/>
                    <a:pt x="1" y="21"/>
                    <a:pt x="1" y="21"/>
                  </a:cubicBezTo>
                  <a:cubicBezTo>
                    <a:pt x="1" y="21"/>
                    <a:pt x="1" y="21"/>
                    <a:pt x="1" y="21"/>
                  </a:cubicBezTo>
                  <a:cubicBezTo>
                    <a:pt x="1" y="21"/>
                    <a:pt x="1" y="21"/>
                    <a:pt x="1" y="21"/>
                  </a:cubicBezTo>
                  <a:cubicBezTo>
                    <a:pt x="1" y="20"/>
                    <a:pt x="0" y="35"/>
                    <a:pt x="0" y="29"/>
                  </a:cubicBezTo>
                  <a:cubicBezTo>
                    <a:pt x="0" y="29"/>
                    <a:pt x="0" y="29"/>
                    <a:pt x="0" y="29"/>
                  </a:cubicBezTo>
                  <a:cubicBezTo>
                    <a:pt x="0" y="29"/>
                    <a:pt x="0" y="29"/>
                    <a:pt x="0" y="29"/>
                  </a:cubicBezTo>
                  <a:cubicBezTo>
                    <a:pt x="1" y="31"/>
                    <a:pt x="1" y="31"/>
                    <a:pt x="1" y="31"/>
                  </a:cubicBezTo>
                  <a:cubicBezTo>
                    <a:pt x="2" y="35"/>
                    <a:pt x="2" y="35"/>
                    <a:pt x="2" y="35"/>
                  </a:cubicBezTo>
                  <a:cubicBezTo>
                    <a:pt x="4" y="37"/>
                    <a:pt x="6" y="39"/>
                    <a:pt x="8" y="41"/>
                  </a:cubicBezTo>
                  <a:cubicBezTo>
                    <a:pt x="12" y="45"/>
                    <a:pt x="18" y="46"/>
                    <a:pt x="22" y="46"/>
                  </a:cubicBezTo>
                  <a:cubicBezTo>
                    <a:pt x="33" y="45"/>
                    <a:pt x="36" y="39"/>
                    <a:pt x="37" y="38"/>
                  </a:cubicBezTo>
                  <a:cubicBezTo>
                    <a:pt x="39" y="34"/>
                    <a:pt x="32" y="30"/>
                    <a:pt x="26" y="26"/>
                  </a:cubicBezTo>
                  <a:close/>
                  <a:moveTo>
                    <a:pt x="22" y="28"/>
                  </a:moveTo>
                  <a:cubicBezTo>
                    <a:pt x="22" y="28"/>
                    <a:pt x="22" y="29"/>
                    <a:pt x="22" y="30"/>
                  </a:cubicBezTo>
                  <a:cubicBezTo>
                    <a:pt x="21" y="29"/>
                    <a:pt x="21" y="29"/>
                    <a:pt x="22" y="2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6" name="Freeform 33"/>
          <p:cNvSpPr>
            <a:spLocks/>
          </p:cNvSpPr>
          <p:nvPr/>
        </p:nvSpPr>
        <p:spPr bwMode="auto">
          <a:xfrm>
            <a:off x="3394987" y="3247132"/>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1</a:t>
            </a:r>
          </a:p>
        </p:txBody>
      </p:sp>
      <p:sp>
        <p:nvSpPr>
          <p:cNvPr id="47" name="Freeform 33"/>
          <p:cNvSpPr>
            <a:spLocks/>
          </p:cNvSpPr>
          <p:nvPr/>
        </p:nvSpPr>
        <p:spPr bwMode="auto">
          <a:xfrm>
            <a:off x="3378525" y="2444873"/>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2</a:t>
            </a:r>
          </a:p>
        </p:txBody>
      </p:sp>
      <p:sp>
        <p:nvSpPr>
          <p:cNvPr id="48" name="Freeform 33"/>
          <p:cNvSpPr>
            <a:spLocks/>
          </p:cNvSpPr>
          <p:nvPr/>
        </p:nvSpPr>
        <p:spPr bwMode="auto">
          <a:xfrm>
            <a:off x="3377031" y="4168173"/>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3</a:t>
            </a:r>
          </a:p>
        </p:txBody>
      </p:sp>
      <p:sp>
        <p:nvSpPr>
          <p:cNvPr id="57" name="Freeform 33"/>
          <p:cNvSpPr>
            <a:spLocks/>
          </p:cNvSpPr>
          <p:nvPr/>
        </p:nvSpPr>
        <p:spPr bwMode="auto">
          <a:xfrm>
            <a:off x="6836085" y="3562697"/>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4</a:t>
            </a:r>
          </a:p>
        </p:txBody>
      </p:sp>
      <p:sp>
        <p:nvSpPr>
          <p:cNvPr id="58" name="Freeform 6"/>
          <p:cNvSpPr>
            <a:spLocks/>
          </p:cNvSpPr>
          <p:nvPr/>
        </p:nvSpPr>
        <p:spPr bwMode="auto">
          <a:xfrm>
            <a:off x="5181601" y="4525122"/>
            <a:ext cx="594343" cy="1647079"/>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
          <p:cNvSpPr>
            <a:spLocks/>
          </p:cNvSpPr>
          <p:nvPr/>
        </p:nvSpPr>
        <p:spPr bwMode="auto">
          <a:xfrm>
            <a:off x="5181601" y="1628598"/>
            <a:ext cx="594343" cy="1183325"/>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49"/>
          <p:cNvSpPr>
            <a:spLocks/>
          </p:cNvSpPr>
          <p:nvPr/>
        </p:nvSpPr>
        <p:spPr bwMode="auto">
          <a:xfrm>
            <a:off x="4038600" y="3516979"/>
            <a:ext cx="531010" cy="45719"/>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
          <p:cNvSpPr>
            <a:spLocks/>
          </p:cNvSpPr>
          <p:nvPr/>
        </p:nvSpPr>
        <p:spPr bwMode="auto">
          <a:xfrm>
            <a:off x="4343401" y="2733912"/>
            <a:ext cx="594343" cy="817394"/>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
          <p:cNvSpPr>
            <a:spLocks/>
          </p:cNvSpPr>
          <p:nvPr/>
        </p:nvSpPr>
        <p:spPr bwMode="auto">
          <a:xfrm>
            <a:off x="4343401" y="3552033"/>
            <a:ext cx="594343" cy="973088"/>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Rectangle 63"/>
          <p:cNvSpPr/>
          <p:nvPr/>
        </p:nvSpPr>
        <p:spPr>
          <a:xfrm>
            <a:off x="4876800" y="2997671"/>
            <a:ext cx="583814" cy="369332"/>
          </a:xfrm>
          <a:prstGeom prst="rect">
            <a:avLst/>
          </a:prstGeom>
        </p:spPr>
        <p:txBody>
          <a:bodyPr wrap="none">
            <a:spAutoFit/>
          </a:bodyPr>
          <a:lstStyle/>
          <a:p>
            <a:r>
              <a:rPr lang="en-US" dirty="0"/>
              <a:t>25%</a:t>
            </a:r>
          </a:p>
        </p:txBody>
      </p:sp>
      <p:sp>
        <p:nvSpPr>
          <p:cNvPr id="65" name="Rectangle 64"/>
          <p:cNvSpPr/>
          <p:nvPr/>
        </p:nvSpPr>
        <p:spPr>
          <a:xfrm>
            <a:off x="4876800" y="3836524"/>
            <a:ext cx="583814" cy="369332"/>
          </a:xfrm>
          <a:prstGeom prst="rect">
            <a:avLst/>
          </a:prstGeom>
        </p:spPr>
        <p:txBody>
          <a:bodyPr wrap="none">
            <a:spAutoFit/>
          </a:bodyPr>
          <a:lstStyle/>
          <a:p>
            <a:r>
              <a:rPr lang="en-US" dirty="0"/>
              <a:t>25%</a:t>
            </a:r>
          </a:p>
        </p:txBody>
      </p:sp>
      <p:sp>
        <p:nvSpPr>
          <p:cNvPr id="45" name="Freeform 6"/>
          <p:cNvSpPr>
            <a:spLocks/>
          </p:cNvSpPr>
          <p:nvPr/>
        </p:nvSpPr>
        <p:spPr bwMode="auto">
          <a:xfrm>
            <a:off x="5236550" y="2807847"/>
            <a:ext cx="594343" cy="1717274"/>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240537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rostokąt zaokrąglony 29"/>
          <p:cNvSpPr/>
          <p:nvPr/>
        </p:nvSpPr>
        <p:spPr>
          <a:xfrm>
            <a:off x="7696199" y="2833661"/>
            <a:ext cx="3196318" cy="2085816"/>
          </a:xfrm>
          <a:prstGeom prst="roundRect">
            <a:avLst>
              <a:gd name="adj" fmla="val 3504"/>
            </a:avLst>
          </a:prstGeom>
          <a:gradFill flip="none" rotWithShape="1">
            <a:gsLst>
              <a:gs pos="0">
                <a:schemeClr val="tx1">
                  <a:lumMod val="75000"/>
                  <a:lumOff val="25000"/>
                </a:schemeClr>
              </a:gs>
              <a:gs pos="100000">
                <a:schemeClr val="tx1"/>
              </a:gs>
            </a:gsLst>
            <a:path path="circle">
              <a:fillToRect l="50000" t="50000" r="50000" b="50000"/>
            </a:path>
            <a:tileRect/>
          </a:gradFill>
          <a:ln w="57150">
            <a:solidFill>
              <a:srgbClr val="996633"/>
            </a:solidFill>
          </a:ln>
        </p:spPr>
        <p:style>
          <a:lnRef idx="1">
            <a:schemeClr val="accent4"/>
          </a:lnRef>
          <a:fillRef idx="3">
            <a:schemeClr val="accent4"/>
          </a:fillRef>
          <a:effectRef idx="2">
            <a:schemeClr val="accent4"/>
          </a:effectRef>
          <a:fontRef idx="minor">
            <a:schemeClr val="lt1"/>
          </a:fontRef>
        </p:style>
        <p:txBody>
          <a:bodyPr anchor="b"/>
          <a:lstStyle/>
          <a:p>
            <a:pPr algn="ctr">
              <a:defRPr/>
            </a:pPr>
            <a:endParaRPr lang="en-US" sz="1200" dirty="0"/>
          </a:p>
        </p:txBody>
      </p:sp>
      <p:sp>
        <p:nvSpPr>
          <p:cNvPr id="2" name="Slide Number Placeholder 1"/>
          <p:cNvSpPr>
            <a:spLocks noGrp="1"/>
          </p:cNvSpPr>
          <p:nvPr>
            <p:ph type="sldNum" sz="quarter" idx="12"/>
          </p:nvPr>
        </p:nvSpPr>
        <p:spPr/>
        <p:txBody>
          <a:bodyPr/>
          <a:lstStyle/>
          <a:p>
            <a:fld id="{5F8E5861-E65C-4BE8-8BCB-9B255B5A3C3D}" type="slidenum">
              <a:rPr lang="en-US" smtClean="0"/>
              <a:t>13</a:t>
            </a:fld>
            <a:endParaRPr lang="en-US" dirty="0"/>
          </a:p>
        </p:txBody>
      </p:sp>
      <p:cxnSp>
        <p:nvCxnSpPr>
          <p:cNvPr id="3" name="Straight Arrow Connector 2"/>
          <p:cNvCxnSpPr/>
          <p:nvPr/>
        </p:nvCxnSpPr>
        <p:spPr>
          <a:xfrm>
            <a:off x="2754086" y="1640102"/>
            <a:ext cx="0" cy="4419600"/>
          </a:xfrm>
          <a:prstGeom prst="straightConnector1">
            <a:avLst/>
          </a:prstGeom>
          <a:ln w="127000">
            <a:solidFill>
              <a:schemeClr val="accent1"/>
            </a:solidFill>
            <a:headEnd type="diamond"/>
            <a:tailEnd type="diamond"/>
          </a:ln>
        </p:spPr>
        <p:style>
          <a:lnRef idx="3">
            <a:schemeClr val="dk1"/>
          </a:lnRef>
          <a:fillRef idx="0">
            <a:schemeClr val="dk1"/>
          </a:fillRef>
          <a:effectRef idx="2">
            <a:schemeClr val="dk1"/>
          </a:effectRef>
          <a:fontRef idx="minor">
            <a:schemeClr val="tx1"/>
          </a:fontRef>
        </p:style>
      </p:cxnSp>
      <p:sp>
        <p:nvSpPr>
          <p:cNvPr id="4" name="TextBox 3"/>
          <p:cNvSpPr txBox="1"/>
          <p:nvPr/>
        </p:nvSpPr>
        <p:spPr>
          <a:xfrm>
            <a:off x="2971800" y="805353"/>
            <a:ext cx="1664154" cy="707886"/>
          </a:xfrm>
          <a:prstGeom prst="rect">
            <a:avLst/>
          </a:prstGeom>
          <a:noFill/>
        </p:spPr>
        <p:txBody>
          <a:bodyPr wrap="square" rtlCol="0">
            <a:spAutoFit/>
          </a:bodyPr>
          <a:lstStyle/>
          <a:p>
            <a:r>
              <a:rPr lang="en-US" sz="2000" dirty="0"/>
              <a:t>Actual  Maximum</a:t>
            </a:r>
          </a:p>
        </p:txBody>
      </p:sp>
      <p:sp>
        <p:nvSpPr>
          <p:cNvPr id="5" name="TextBox 4"/>
          <p:cNvSpPr txBox="1"/>
          <p:nvPr/>
        </p:nvSpPr>
        <p:spPr>
          <a:xfrm>
            <a:off x="2949388" y="6133548"/>
            <a:ext cx="1646464" cy="707886"/>
          </a:xfrm>
          <a:prstGeom prst="rect">
            <a:avLst/>
          </a:prstGeom>
          <a:noFill/>
        </p:spPr>
        <p:txBody>
          <a:bodyPr wrap="square" rtlCol="0">
            <a:spAutoFit/>
          </a:bodyPr>
          <a:lstStyle>
            <a:defPPr>
              <a:defRPr lang="en-US"/>
            </a:defPPr>
            <a:lvl1pPr>
              <a:defRPr sz="2800"/>
            </a:lvl1pPr>
          </a:lstStyle>
          <a:p>
            <a:r>
              <a:rPr lang="en-US" sz="2000" dirty="0"/>
              <a:t>Actual  Minimum</a:t>
            </a:r>
          </a:p>
        </p:txBody>
      </p:sp>
      <p:sp>
        <p:nvSpPr>
          <p:cNvPr id="14" name="TextBox 13"/>
          <p:cNvSpPr txBox="1"/>
          <p:nvPr/>
        </p:nvSpPr>
        <p:spPr>
          <a:xfrm>
            <a:off x="5950324" y="1626834"/>
            <a:ext cx="2408464" cy="923330"/>
          </a:xfrm>
          <a:prstGeom prst="rect">
            <a:avLst/>
          </a:prstGeom>
          <a:noFill/>
        </p:spPr>
        <p:txBody>
          <a:bodyPr wrap="square" rtlCol="0">
            <a:spAutoFit/>
          </a:bodyPr>
          <a:lstStyle/>
          <a:p>
            <a:r>
              <a:rPr lang="en-US" dirty="0" smtClean="0"/>
              <a:t>8.5</a:t>
            </a:r>
            <a:r>
              <a:rPr lang="en-US" dirty="0"/>
              <a:t>% chance higher than previous highest seen</a:t>
            </a:r>
          </a:p>
        </p:txBody>
      </p:sp>
      <p:sp>
        <p:nvSpPr>
          <p:cNvPr id="15" name="TextBox 14"/>
          <p:cNvSpPr txBox="1"/>
          <p:nvPr/>
        </p:nvSpPr>
        <p:spPr>
          <a:xfrm>
            <a:off x="5873232" y="5487218"/>
            <a:ext cx="2351315" cy="923330"/>
          </a:xfrm>
          <a:prstGeom prst="rect">
            <a:avLst/>
          </a:prstGeom>
          <a:noFill/>
        </p:spPr>
        <p:txBody>
          <a:bodyPr wrap="square" rtlCol="0">
            <a:spAutoFit/>
          </a:bodyPr>
          <a:lstStyle/>
          <a:p>
            <a:r>
              <a:rPr lang="en-US" dirty="0" smtClean="0"/>
              <a:t>8.5</a:t>
            </a:r>
            <a:r>
              <a:rPr lang="en-US" dirty="0"/>
              <a:t>% chance  lower than previous  lowest seen</a:t>
            </a:r>
          </a:p>
        </p:txBody>
      </p:sp>
      <p:sp>
        <p:nvSpPr>
          <p:cNvPr id="16" name="TextBox 15"/>
          <p:cNvSpPr txBox="1"/>
          <p:nvPr/>
        </p:nvSpPr>
        <p:spPr>
          <a:xfrm>
            <a:off x="4051524" y="2265014"/>
            <a:ext cx="1508101" cy="646331"/>
          </a:xfrm>
          <a:prstGeom prst="rect">
            <a:avLst/>
          </a:prstGeom>
          <a:noFill/>
        </p:spPr>
        <p:txBody>
          <a:bodyPr wrap="square" rtlCol="0">
            <a:spAutoFit/>
          </a:bodyPr>
          <a:lstStyle/>
          <a:p>
            <a:r>
              <a:rPr lang="en-US" dirty="0"/>
              <a:t>Highest sample so far</a:t>
            </a:r>
          </a:p>
        </p:txBody>
      </p:sp>
      <p:sp>
        <p:nvSpPr>
          <p:cNvPr id="17" name="TextBox 16"/>
          <p:cNvSpPr txBox="1"/>
          <p:nvPr/>
        </p:nvSpPr>
        <p:spPr>
          <a:xfrm>
            <a:off x="4085823" y="4828054"/>
            <a:ext cx="1508101" cy="646331"/>
          </a:xfrm>
          <a:prstGeom prst="rect">
            <a:avLst/>
          </a:prstGeom>
          <a:noFill/>
        </p:spPr>
        <p:txBody>
          <a:bodyPr wrap="square" rtlCol="0">
            <a:spAutoFit/>
          </a:bodyPr>
          <a:lstStyle/>
          <a:p>
            <a:r>
              <a:rPr lang="en-US" dirty="0"/>
              <a:t>Lowest sample so far</a:t>
            </a:r>
          </a:p>
        </p:txBody>
      </p:sp>
      <p:sp>
        <p:nvSpPr>
          <p:cNvPr id="18" name="TextBox 17"/>
          <p:cNvSpPr txBox="1"/>
          <p:nvPr/>
        </p:nvSpPr>
        <p:spPr>
          <a:xfrm>
            <a:off x="5695094" y="0"/>
            <a:ext cx="4972907" cy="1477328"/>
          </a:xfrm>
          <a:prstGeom prst="rect">
            <a:avLst/>
          </a:prstGeom>
          <a:noFill/>
        </p:spPr>
        <p:txBody>
          <a:bodyPr wrap="square" rtlCol="0">
            <a:spAutoFit/>
          </a:bodyPr>
          <a:lstStyle/>
          <a:p>
            <a:r>
              <a:rPr lang="en-US" sz="2400" b="1" dirty="0"/>
              <a:t>Q. On average, what is the chance of the 12</a:t>
            </a:r>
            <a:r>
              <a:rPr lang="en-US" sz="2400" b="1" baseline="30000" dirty="0"/>
              <a:t>th</a:t>
            </a:r>
            <a:r>
              <a:rPr lang="en-US" sz="2400" b="1" dirty="0"/>
              <a:t> sample being between the range seen after 11 random samples? </a:t>
            </a:r>
            <a:br>
              <a:rPr lang="en-US" sz="2400" b="1" dirty="0"/>
            </a:br>
            <a:r>
              <a:rPr lang="en-US" dirty="0"/>
              <a:t>(no duplicates, uniform distribution)</a:t>
            </a:r>
          </a:p>
        </p:txBody>
      </p:sp>
      <p:sp>
        <p:nvSpPr>
          <p:cNvPr id="23" name="TextBox 22"/>
          <p:cNvSpPr txBox="1"/>
          <p:nvPr/>
        </p:nvSpPr>
        <p:spPr>
          <a:xfrm>
            <a:off x="7893503" y="3080032"/>
            <a:ext cx="2999014" cy="1569660"/>
          </a:xfrm>
          <a:prstGeom prst="rect">
            <a:avLst/>
          </a:prstGeom>
          <a:noFill/>
        </p:spPr>
        <p:txBody>
          <a:bodyPr wrap="square" rtlCol="0">
            <a:spAutoFit/>
          </a:bodyPr>
          <a:lstStyle/>
          <a:p>
            <a:pPr marL="457200" indent="-457200">
              <a:buAutoNum type="alphaUcPeriod"/>
            </a:pPr>
            <a:r>
              <a:rPr lang="en-US" sz="2400" b="1" dirty="0" smtClean="0">
                <a:solidFill>
                  <a:schemeClr val="bg1"/>
                </a:solidFill>
              </a:rPr>
              <a:t>83%</a:t>
            </a:r>
            <a:r>
              <a:rPr lang="en-US" sz="2400" b="1" dirty="0">
                <a:solidFill>
                  <a:schemeClr val="bg1"/>
                </a:solidFill>
              </a:rPr>
              <a:t/>
            </a:r>
            <a:br>
              <a:rPr lang="en-US" sz="2400" b="1" dirty="0">
                <a:solidFill>
                  <a:schemeClr val="bg1"/>
                </a:solidFill>
              </a:rPr>
            </a:br>
            <a:r>
              <a:rPr lang="en-US" sz="2400" b="1" dirty="0">
                <a:solidFill>
                  <a:schemeClr val="bg1"/>
                </a:solidFill>
              </a:rPr>
              <a:t>% = </a:t>
            </a:r>
            <a:r>
              <a:rPr lang="en-US" sz="2400" b="1" dirty="0" smtClean="0">
                <a:solidFill>
                  <a:schemeClr val="bg1"/>
                </a:solidFill>
              </a:rPr>
              <a:t>(n-1)/(n+1)</a:t>
            </a:r>
            <a:r>
              <a:rPr lang="en-US" sz="2400" b="1" dirty="0">
                <a:solidFill>
                  <a:schemeClr val="bg1"/>
                </a:solidFill>
              </a:rPr>
              <a:t/>
            </a:r>
            <a:br>
              <a:rPr lang="en-US" sz="2400" b="1" dirty="0">
                <a:solidFill>
                  <a:schemeClr val="bg1"/>
                </a:solidFill>
              </a:rPr>
            </a:br>
            <a:r>
              <a:rPr lang="en-US" sz="2400" b="1" dirty="0" smtClean="0">
                <a:solidFill>
                  <a:schemeClr val="bg1"/>
                </a:solidFill>
              </a:rPr>
              <a:t>% = (11-1)/(11+1)</a:t>
            </a:r>
            <a:br>
              <a:rPr lang="en-US" sz="2400" b="1" dirty="0" smtClean="0">
                <a:solidFill>
                  <a:schemeClr val="bg1"/>
                </a:solidFill>
              </a:rPr>
            </a:br>
            <a:r>
              <a:rPr lang="en-US" sz="2400" b="1" dirty="0" smtClean="0">
                <a:solidFill>
                  <a:schemeClr val="bg1"/>
                </a:solidFill>
              </a:rPr>
              <a:t>% = 0.833</a:t>
            </a:r>
          </a:p>
        </p:txBody>
      </p:sp>
      <p:sp>
        <p:nvSpPr>
          <p:cNvPr id="35" name="Freeform 49"/>
          <p:cNvSpPr>
            <a:spLocks/>
          </p:cNvSpPr>
          <p:nvPr/>
        </p:nvSpPr>
        <p:spPr bwMode="auto">
          <a:xfrm>
            <a:off x="2860542" y="1565367"/>
            <a:ext cx="2397258" cy="45719"/>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49"/>
          <p:cNvSpPr>
            <a:spLocks/>
          </p:cNvSpPr>
          <p:nvPr/>
        </p:nvSpPr>
        <p:spPr bwMode="auto">
          <a:xfrm>
            <a:off x="4107279" y="2268991"/>
            <a:ext cx="1150522" cy="65510"/>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49"/>
          <p:cNvSpPr>
            <a:spLocks/>
          </p:cNvSpPr>
          <p:nvPr/>
        </p:nvSpPr>
        <p:spPr bwMode="auto">
          <a:xfrm>
            <a:off x="2847256" y="6100192"/>
            <a:ext cx="2334344" cy="72008"/>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49"/>
          <p:cNvSpPr>
            <a:spLocks/>
          </p:cNvSpPr>
          <p:nvPr/>
        </p:nvSpPr>
        <p:spPr bwMode="auto">
          <a:xfrm>
            <a:off x="4114800" y="5410201"/>
            <a:ext cx="1143000" cy="45719"/>
          </a:xfrm>
          <a:custGeom>
            <a:avLst/>
            <a:gdLst/>
            <a:ahLst/>
            <a:cxnLst>
              <a:cxn ang="0">
                <a:pos x="623" y="16"/>
              </a:cxn>
              <a:cxn ang="0">
                <a:pos x="49" y="2"/>
              </a:cxn>
              <a:cxn ang="0">
                <a:pos x="49" y="14"/>
              </a:cxn>
              <a:cxn ang="0">
                <a:pos x="623" y="22"/>
              </a:cxn>
              <a:cxn ang="0">
                <a:pos x="623" y="16"/>
              </a:cxn>
            </a:cxnLst>
            <a:rect l="0" t="0" r="r" b="b"/>
            <a:pathLst>
              <a:path w="652" h="22">
                <a:moveTo>
                  <a:pt x="623" y="16"/>
                </a:moveTo>
                <a:cubicBezTo>
                  <a:pt x="623" y="13"/>
                  <a:pt x="70" y="0"/>
                  <a:pt x="49" y="2"/>
                </a:cubicBezTo>
                <a:cubicBezTo>
                  <a:pt x="29" y="5"/>
                  <a:pt x="0" y="11"/>
                  <a:pt x="49" y="14"/>
                </a:cubicBezTo>
                <a:cubicBezTo>
                  <a:pt x="98" y="16"/>
                  <a:pt x="607" y="21"/>
                  <a:pt x="623" y="22"/>
                </a:cubicBezTo>
                <a:cubicBezTo>
                  <a:pt x="639" y="20"/>
                  <a:pt x="652" y="18"/>
                  <a:pt x="623"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42" name="Grupa 55"/>
          <p:cNvGrpSpPr/>
          <p:nvPr/>
        </p:nvGrpSpPr>
        <p:grpSpPr>
          <a:xfrm>
            <a:off x="6150525" y="3465433"/>
            <a:ext cx="324441" cy="651728"/>
            <a:chOff x="3641725" y="614363"/>
            <a:chExt cx="180975" cy="363538"/>
          </a:xfrm>
          <a:solidFill>
            <a:schemeClr val="tx1"/>
          </a:solidFill>
        </p:grpSpPr>
        <p:sp>
          <p:nvSpPr>
            <p:cNvPr id="43" name="Freeform 118"/>
            <p:cNvSpPr>
              <a:spLocks/>
            </p:cNvSpPr>
            <p:nvPr/>
          </p:nvSpPr>
          <p:spPr bwMode="auto">
            <a:xfrm>
              <a:off x="3641725" y="614363"/>
              <a:ext cx="180975" cy="288925"/>
            </a:xfrm>
            <a:custGeom>
              <a:avLst/>
              <a:gdLst/>
              <a:ahLst/>
              <a:cxnLst>
                <a:cxn ang="0">
                  <a:pos x="70" y="3"/>
                </a:cxn>
                <a:cxn ang="0">
                  <a:pos x="29" y="6"/>
                </a:cxn>
                <a:cxn ang="0">
                  <a:pos x="1" y="23"/>
                </a:cxn>
                <a:cxn ang="0">
                  <a:pos x="3" y="35"/>
                </a:cxn>
                <a:cxn ang="0">
                  <a:pos x="13" y="31"/>
                </a:cxn>
                <a:cxn ang="0">
                  <a:pos x="14" y="29"/>
                </a:cxn>
                <a:cxn ang="0">
                  <a:pos x="34" y="22"/>
                </a:cxn>
                <a:cxn ang="0">
                  <a:pos x="81" y="40"/>
                </a:cxn>
                <a:cxn ang="0">
                  <a:pos x="34" y="94"/>
                </a:cxn>
                <a:cxn ang="0">
                  <a:pos x="18" y="127"/>
                </a:cxn>
                <a:cxn ang="0">
                  <a:pos x="23" y="150"/>
                </a:cxn>
                <a:cxn ang="0">
                  <a:pos x="43" y="140"/>
                </a:cxn>
                <a:cxn ang="0">
                  <a:pos x="52" y="114"/>
                </a:cxn>
                <a:cxn ang="0">
                  <a:pos x="77" y="87"/>
                </a:cxn>
                <a:cxn ang="0">
                  <a:pos x="104" y="44"/>
                </a:cxn>
                <a:cxn ang="0">
                  <a:pos x="70" y="3"/>
                </a:cxn>
              </a:cxnLst>
              <a:rect l="0" t="0" r="r" b="b"/>
              <a:pathLst>
                <a:path w="107" h="171">
                  <a:moveTo>
                    <a:pt x="70" y="3"/>
                  </a:moveTo>
                  <a:cubicBezTo>
                    <a:pt x="54" y="0"/>
                    <a:pt x="40" y="2"/>
                    <a:pt x="29" y="6"/>
                  </a:cubicBezTo>
                  <a:cubicBezTo>
                    <a:pt x="16" y="12"/>
                    <a:pt x="11" y="11"/>
                    <a:pt x="1" y="23"/>
                  </a:cubicBezTo>
                  <a:cubicBezTo>
                    <a:pt x="0" y="31"/>
                    <a:pt x="3" y="35"/>
                    <a:pt x="3" y="35"/>
                  </a:cubicBezTo>
                  <a:cubicBezTo>
                    <a:pt x="11" y="48"/>
                    <a:pt x="10" y="38"/>
                    <a:pt x="13" y="31"/>
                  </a:cubicBezTo>
                  <a:cubicBezTo>
                    <a:pt x="14" y="31"/>
                    <a:pt x="13" y="30"/>
                    <a:pt x="14" y="29"/>
                  </a:cubicBezTo>
                  <a:cubicBezTo>
                    <a:pt x="19" y="27"/>
                    <a:pt x="26" y="24"/>
                    <a:pt x="34" y="22"/>
                  </a:cubicBezTo>
                  <a:cubicBezTo>
                    <a:pt x="51" y="16"/>
                    <a:pt x="84" y="24"/>
                    <a:pt x="81" y="40"/>
                  </a:cubicBezTo>
                  <a:cubicBezTo>
                    <a:pt x="80" y="57"/>
                    <a:pt x="49" y="75"/>
                    <a:pt x="34" y="94"/>
                  </a:cubicBezTo>
                  <a:cubicBezTo>
                    <a:pt x="26" y="104"/>
                    <a:pt x="19" y="116"/>
                    <a:pt x="18" y="127"/>
                  </a:cubicBezTo>
                  <a:cubicBezTo>
                    <a:pt x="17" y="139"/>
                    <a:pt x="21" y="147"/>
                    <a:pt x="23" y="150"/>
                  </a:cubicBezTo>
                  <a:cubicBezTo>
                    <a:pt x="39" y="171"/>
                    <a:pt x="39" y="147"/>
                    <a:pt x="43" y="140"/>
                  </a:cubicBezTo>
                  <a:cubicBezTo>
                    <a:pt x="44" y="137"/>
                    <a:pt x="38" y="131"/>
                    <a:pt x="52" y="114"/>
                  </a:cubicBezTo>
                  <a:cubicBezTo>
                    <a:pt x="58" y="106"/>
                    <a:pt x="67" y="97"/>
                    <a:pt x="77" y="87"/>
                  </a:cubicBezTo>
                  <a:cubicBezTo>
                    <a:pt x="87" y="77"/>
                    <a:pt x="102" y="65"/>
                    <a:pt x="104" y="44"/>
                  </a:cubicBezTo>
                  <a:cubicBezTo>
                    <a:pt x="107" y="21"/>
                    <a:pt x="85" y="6"/>
                    <a:pt x="7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119"/>
            <p:cNvSpPr>
              <a:spLocks noEditPoints="1"/>
            </p:cNvSpPr>
            <p:nvPr/>
          </p:nvSpPr>
          <p:spPr bwMode="auto">
            <a:xfrm>
              <a:off x="3684588" y="900113"/>
              <a:ext cx="65088" cy="77788"/>
            </a:xfrm>
            <a:custGeom>
              <a:avLst/>
              <a:gdLst/>
              <a:ahLst/>
              <a:cxnLst>
                <a:cxn ang="0">
                  <a:pos x="26" y="26"/>
                </a:cxn>
                <a:cxn ang="0">
                  <a:pos x="30" y="25"/>
                </a:cxn>
                <a:cxn ang="0">
                  <a:pos x="32" y="14"/>
                </a:cxn>
                <a:cxn ang="0">
                  <a:pos x="2" y="19"/>
                </a:cxn>
                <a:cxn ang="0">
                  <a:pos x="1" y="21"/>
                </a:cxn>
                <a:cxn ang="0">
                  <a:pos x="1" y="21"/>
                </a:cxn>
                <a:cxn ang="0">
                  <a:pos x="1" y="21"/>
                </a:cxn>
                <a:cxn ang="0">
                  <a:pos x="1" y="21"/>
                </a:cxn>
                <a:cxn ang="0">
                  <a:pos x="0" y="29"/>
                </a:cxn>
                <a:cxn ang="0">
                  <a:pos x="0" y="29"/>
                </a:cxn>
                <a:cxn ang="0">
                  <a:pos x="0" y="29"/>
                </a:cxn>
                <a:cxn ang="0">
                  <a:pos x="1" y="31"/>
                </a:cxn>
                <a:cxn ang="0">
                  <a:pos x="2" y="35"/>
                </a:cxn>
                <a:cxn ang="0">
                  <a:pos x="8" y="41"/>
                </a:cxn>
                <a:cxn ang="0">
                  <a:pos x="22" y="46"/>
                </a:cxn>
                <a:cxn ang="0">
                  <a:pos x="37" y="38"/>
                </a:cxn>
                <a:cxn ang="0">
                  <a:pos x="26" y="26"/>
                </a:cxn>
                <a:cxn ang="0">
                  <a:pos x="22" y="28"/>
                </a:cxn>
                <a:cxn ang="0">
                  <a:pos x="22" y="30"/>
                </a:cxn>
                <a:cxn ang="0">
                  <a:pos x="22" y="28"/>
                </a:cxn>
              </a:cxnLst>
              <a:rect l="0" t="0" r="r" b="b"/>
              <a:pathLst>
                <a:path w="39" h="46">
                  <a:moveTo>
                    <a:pt x="26" y="26"/>
                  </a:moveTo>
                  <a:cubicBezTo>
                    <a:pt x="28" y="25"/>
                    <a:pt x="30" y="24"/>
                    <a:pt x="30" y="25"/>
                  </a:cubicBezTo>
                  <a:cubicBezTo>
                    <a:pt x="31" y="25"/>
                    <a:pt x="32" y="20"/>
                    <a:pt x="32" y="14"/>
                  </a:cubicBezTo>
                  <a:cubicBezTo>
                    <a:pt x="33" y="13"/>
                    <a:pt x="19" y="0"/>
                    <a:pt x="2" y="19"/>
                  </a:cubicBezTo>
                  <a:cubicBezTo>
                    <a:pt x="1" y="21"/>
                    <a:pt x="1" y="21"/>
                    <a:pt x="1" y="21"/>
                  </a:cubicBezTo>
                  <a:cubicBezTo>
                    <a:pt x="1" y="21"/>
                    <a:pt x="1" y="21"/>
                    <a:pt x="1" y="21"/>
                  </a:cubicBezTo>
                  <a:cubicBezTo>
                    <a:pt x="1" y="21"/>
                    <a:pt x="1" y="21"/>
                    <a:pt x="1" y="21"/>
                  </a:cubicBezTo>
                  <a:cubicBezTo>
                    <a:pt x="1" y="21"/>
                    <a:pt x="1" y="21"/>
                    <a:pt x="1" y="21"/>
                  </a:cubicBezTo>
                  <a:cubicBezTo>
                    <a:pt x="1" y="20"/>
                    <a:pt x="0" y="35"/>
                    <a:pt x="0" y="29"/>
                  </a:cubicBezTo>
                  <a:cubicBezTo>
                    <a:pt x="0" y="29"/>
                    <a:pt x="0" y="29"/>
                    <a:pt x="0" y="29"/>
                  </a:cubicBezTo>
                  <a:cubicBezTo>
                    <a:pt x="0" y="29"/>
                    <a:pt x="0" y="29"/>
                    <a:pt x="0" y="29"/>
                  </a:cubicBezTo>
                  <a:cubicBezTo>
                    <a:pt x="1" y="31"/>
                    <a:pt x="1" y="31"/>
                    <a:pt x="1" y="31"/>
                  </a:cubicBezTo>
                  <a:cubicBezTo>
                    <a:pt x="2" y="35"/>
                    <a:pt x="2" y="35"/>
                    <a:pt x="2" y="35"/>
                  </a:cubicBezTo>
                  <a:cubicBezTo>
                    <a:pt x="4" y="37"/>
                    <a:pt x="6" y="39"/>
                    <a:pt x="8" y="41"/>
                  </a:cubicBezTo>
                  <a:cubicBezTo>
                    <a:pt x="12" y="45"/>
                    <a:pt x="18" y="46"/>
                    <a:pt x="22" y="46"/>
                  </a:cubicBezTo>
                  <a:cubicBezTo>
                    <a:pt x="33" y="45"/>
                    <a:pt x="36" y="39"/>
                    <a:pt x="37" y="38"/>
                  </a:cubicBezTo>
                  <a:cubicBezTo>
                    <a:pt x="39" y="34"/>
                    <a:pt x="32" y="30"/>
                    <a:pt x="26" y="26"/>
                  </a:cubicBezTo>
                  <a:close/>
                  <a:moveTo>
                    <a:pt x="22" y="28"/>
                  </a:moveTo>
                  <a:cubicBezTo>
                    <a:pt x="22" y="28"/>
                    <a:pt x="22" y="29"/>
                    <a:pt x="22" y="30"/>
                  </a:cubicBezTo>
                  <a:cubicBezTo>
                    <a:pt x="21" y="29"/>
                    <a:pt x="21" y="29"/>
                    <a:pt x="22" y="2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6" name="Freeform 33"/>
          <p:cNvSpPr>
            <a:spLocks/>
          </p:cNvSpPr>
          <p:nvPr/>
        </p:nvSpPr>
        <p:spPr bwMode="auto">
          <a:xfrm>
            <a:off x="3394987" y="3247132"/>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1</a:t>
            </a:r>
          </a:p>
        </p:txBody>
      </p:sp>
      <p:sp>
        <p:nvSpPr>
          <p:cNvPr id="47" name="Freeform 33"/>
          <p:cNvSpPr>
            <a:spLocks/>
          </p:cNvSpPr>
          <p:nvPr/>
        </p:nvSpPr>
        <p:spPr bwMode="auto">
          <a:xfrm>
            <a:off x="3378525" y="2444873"/>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2</a:t>
            </a:r>
          </a:p>
        </p:txBody>
      </p:sp>
      <p:sp>
        <p:nvSpPr>
          <p:cNvPr id="48" name="Freeform 33"/>
          <p:cNvSpPr>
            <a:spLocks/>
          </p:cNvSpPr>
          <p:nvPr/>
        </p:nvSpPr>
        <p:spPr bwMode="auto">
          <a:xfrm>
            <a:off x="3377031" y="4168173"/>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3</a:t>
            </a:r>
          </a:p>
        </p:txBody>
      </p:sp>
      <p:sp>
        <p:nvSpPr>
          <p:cNvPr id="49" name="Freeform 33"/>
          <p:cNvSpPr>
            <a:spLocks/>
          </p:cNvSpPr>
          <p:nvPr/>
        </p:nvSpPr>
        <p:spPr bwMode="auto">
          <a:xfrm>
            <a:off x="3373138" y="4591322"/>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4</a:t>
            </a:r>
          </a:p>
        </p:txBody>
      </p:sp>
      <p:sp>
        <p:nvSpPr>
          <p:cNvPr id="50" name="Freeform 33"/>
          <p:cNvSpPr>
            <a:spLocks/>
          </p:cNvSpPr>
          <p:nvPr/>
        </p:nvSpPr>
        <p:spPr bwMode="auto">
          <a:xfrm>
            <a:off x="3373138" y="3693524"/>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5</a:t>
            </a:r>
          </a:p>
        </p:txBody>
      </p:sp>
      <p:sp>
        <p:nvSpPr>
          <p:cNvPr id="51" name="Freeform 33"/>
          <p:cNvSpPr>
            <a:spLocks/>
          </p:cNvSpPr>
          <p:nvPr/>
        </p:nvSpPr>
        <p:spPr bwMode="auto">
          <a:xfrm>
            <a:off x="3373138" y="4347829"/>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6</a:t>
            </a:r>
          </a:p>
        </p:txBody>
      </p:sp>
      <p:sp>
        <p:nvSpPr>
          <p:cNvPr id="52" name="Freeform 33"/>
          <p:cNvSpPr>
            <a:spLocks/>
          </p:cNvSpPr>
          <p:nvPr/>
        </p:nvSpPr>
        <p:spPr bwMode="auto">
          <a:xfrm>
            <a:off x="3373138" y="2114431"/>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7</a:t>
            </a:r>
          </a:p>
        </p:txBody>
      </p:sp>
      <p:sp>
        <p:nvSpPr>
          <p:cNvPr id="53" name="Freeform 33"/>
          <p:cNvSpPr>
            <a:spLocks/>
          </p:cNvSpPr>
          <p:nvPr/>
        </p:nvSpPr>
        <p:spPr bwMode="auto">
          <a:xfrm>
            <a:off x="3373138" y="4863724"/>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8</a:t>
            </a:r>
          </a:p>
        </p:txBody>
      </p:sp>
      <p:sp>
        <p:nvSpPr>
          <p:cNvPr id="54" name="Freeform 33"/>
          <p:cNvSpPr>
            <a:spLocks/>
          </p:cNvSpPr>
          <p:nvPr/>
        </p:nvSpPr>
        <p:spPr bwMode="auto">
          <a:xfrm>
            <a:off x="3373138" y="5133233"/>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9</a:t>
            </a:r>
          </a:p>
        </p:txBody>
      </p:sp>
      <p:sp>
        <p:nvSpPr>
          <p:cNvPr id="55" name="Freeform 33"/>
          <p:cNvSpPr>
            <a:spLocks/>
          </p:cNvSpPr>
          <p:nvPr/>
        </p:nvSpPr>
        <p:spPr bwMode="auto">
          <a:xfrm>
            <a:off x="3394987" y="3465610"/>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10</a:t>
            </a:r>
          </a:p>
        </p:txBody>
      </p:sp>
      <p:sp>
        <p:nvSpPr>
          <p:cNvPr id="56" name="Freeform 33"/>
          <p:cNvSpPr>
            <a:spLocks/>
          </p:cNvSpPr>
          <p:nvPr/>
        </p:nvSpPr>
        <p:spPr bwMode="auto">
          <a:xfrm>
            <a:off x="3384063" y="3929720"/>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11</a:t>
            </a:r>
          </a:p>
        </p:txBody>
      </p:sp>
      <p:sp>
        <p:nvSpPr>
          <p:cNvPr id="57" name="Freeform 33"/>
          <p:cNvSpPr>
            <a:spLocks/>
          </p:cNvSpPr>
          <p:nvPr/>
        </p:nvSpPr>
        <p:spPr bwMode="auto">
          <a:xfrm>
            <a:off x="6836085" y="3562697"/>
            <a:ext cx="581476" cy="457200"/>
          </a:xfrm>
          <a:custGeom>
            <a:avLst/>
            <a:gdLst/>
            <a:ahLst/>
            <a:cxnLst>
              <a:cxn ang="0">
                <a:pos x="139" y="6"/>
              </a:cxn>
              <a:cxn ang="0">
                <a:pos x="39" y="52"/>
              </a:cxn>
              <a:cxn ang="0">
                <a:pos x="32" y="158"/>
              </a:cxn>
              <a:cxn ang="0">
                <a:pos x="155" y="203"/>
              </a:cxn>
              <a:cxn ang="0">
                <a:pos x="283" y="172"/>
              </a:cxn>
              <a:cxn ang="0">
                <a:pos x="317" y="117"/>
              </a:cxn>
              <a:cxn ang="0">
                <a:pos x="283" y="69"/>
              </a:cxn>
              <a:cxn ang="0">
                <a:pos x="162" y="36"/>
              </a:cxn>
              <a:cxn ang="0">
                <a:pos x="161" y="48"/>
              </a:cxn>
              <a:cxn ang="0">
                <a:pos x="286" y="87"/>
              </a:cxn>
              <a:cxn ang="0">
                <a:pos x="303" y="127"/>
              </a:cxn>
              <a:cxn ang="0">
                <a:pos x="268" y="169"/>
              </a:cxn>
              <a:cxn ang="0">
                <a:pos x="150" y="191"/>
              </a:cxn>
              <a:cxn ang="0">
                <a:pos x="39" y="151"/>
              </a:cxn>
              <a:cxn ang="0">
                <a:pos x="42" y="60"/>
              </a:cxn>
              <a:cxn ang="0">
                <a:pos x="140" y="12"/>
              </a:cxn>
              <a:cxn ang="0">
                <a:pos x="139" y="6"/>
              </a:cxn>
            </a:cxnLst>
            <a:rect l="0" t="0" r="r" b="b"/>
            <a:pathLst>
              <a:path w="317" h="204">
                <a:moveTo>
                  <a:pt x="139" y="6"/>
                </a:moveTo>
                <a:cubicBezTo>
                  <a:pt x="140" y="8"/>
                  <a:pt x="92" y="8"/>
                  <a:pt x="39" y="52"/>
                </a:cubicBezTo>
                <a:cubicBezTo>
                  <a:pt x="12" y="73"/>
                  <a:pt x="0" y="125"/>
                  <a:pt x="32" y="158"/>
                </a:cubicBezTo>
                <a:cubicBezTo>
                  <a:pt x="63" y="190"/>
                  <a:pt x="110" y="200"/>
                  <a:pt x="155" y="203"/>
                </a:cubicBezTo>
                <a:cubicBezTo>
                  <a:pt x="199" y="204"/>
                  <a:pt x="248" y="201"/>
                  <a:pt x="283" y="172"/>
                </a:cubicBezTo>
                <a:cubicBezTo>
                  <a:pt x="300" y="159"/>
                  <a:pt x="317" y="141"/>
                  <a:pt x="317" y="117"/>
                </a:cubicBezTo>
                <a:cubicBezTo>
                  <a:pt x="316" y="93"/>
                  <a:pt x="297" y="79"/>
                  <a:pt x="283" y="69"/>
                </a:cubicBezTo>
                <a:cubicBezTo>
                  <a:pt x="219" y="35"/>
                  <a:pt x="168" y="37"/>
                  <a:pt x="162" y="36"/>
                </a:cubicBezTo>
                <a:cubicBezTo>
                  <a:pt x="135" y="38"/>
                  <a:pt x="101" y="46"/>
                  <a:pt x="161" y="48"/>
                </a:cubicBezTo>
                <a:cubicBezTo>
                  <a:pt x="175" y="50"/>
                  <a:pt x="230" y="50"/>
                  <a:pt x="286" y="87"/>
                </a:cubicBezTo>
                <a:cubicBezTo>
                  <a:pt x="298" y="96"/>
                  <a:pt x="308" y="111"/>
                  <a:pt x="303" y="127"/>
                </a:cubicBezTo>
                <a:cubicBezTo>
                  <a:pt x="298" y="143"/>
                  <a:pt x="283" y="157"/>
                  <a:pt x="268" y="169"/>
                </a:cubicBezTo>
                <a:cubicBezTo>
                  <a:pt x="236" y="189"/>
                  <a:pt x="190" y="193"/>
                  <a:pt x="150" y="191"/>
                </a:cubicBezTo>
                <a:cubicBezTo>
                  <a:pt x="109" y="188"/>
                  <a:pt x="65" y="178"/>
                  <a:pt x="39" y="151"/>
                </a:cubicBezTo>
                <a:cubicBezTo>
                  <a:pt x="12" y="123"/>
                  <a:pt x="20" y="81"/>
                  <a:pt x="42" y="60"/>
                </a:cubicBezTo>
                <a:cubicBezTo>
                  <a:pt x="88" y="18"/>
                  <a:pt x="136" y="15"/>
                  <a:pt x="140" y="12"/>
                </a:cubicBezTo>
                <a:cubicBezTo>
                  <a:pt x="159" y="5"/>
                  <a:pt x="174" y="0"/>
                  <a:pt x="139" y="6"/>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pPr algn="ctr"/>
            <a:r>
              <a:rPr lang="en-US" sz="2400" b="1" dirty="0"/>
              <a:t>12</a:t>
            </a:r>
          </a:p>
        </p:txBody>
      </p:sp>
      <p:sp>
        <p:nvSpPr>
          <p:cNvPr id="58" name="Freeform 6"/>
          <p:cNvSpPr>
            <a:spLocks/>
          </p:cNvSpPr>
          <p:nvPr/>
        </p:nvSpPr>
        <p:spPr bwMode="auto">
          <a:xfrm>
            <a:off x="5181601" y="5455920"/>
            <a:ext cx="594343" cy="716280"/>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
          <p:cNvSpPr>
            <a:spLocks/>
          </p:cNvSpPr>
          <p:nvPr/>
        </p:nvSpPr>
        <p:spPr bwMode="auto">
          <a:xfrm>
            <a:off x="5262454" y="1599757"/>
            <a:ext cx="594343" cy="716280"/>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
          <p:cNvSpPr>
            <a:spLocks/>
          </p:cNvSpPr>
          <p:nvPr/>
        </p:nvSpPr>
        <p:spPr bwMode="auto">
          <a:xfrm>
            <a:off x="5324606" y="2337609"/>
            <a:ext cx="594343" cy="3102146"/>
          </a:xfrm>
          <a:custGeom>
            <a:avLst/>
            <a:gdLst/>
            <a:ahLst/>
            <a:cxnLst>
              <a:cxn ang="0">
                <a:pos x="183" y="487"/>
              </a:cxn>
              <a:cxn ang="0">
                <a:pos x="182" y="487"/>
              </a:cxn>
              <a:cxn ang="0">
                <a:pos x="182" y="487"/>
              </a:cxn>
              <a:cxn ang="0">
                <a:pos x="182" y="486"/>
              </a:cxn>
              <a:cxn ang="0">
                <a:pos x="181" y="486"/>
              </a:cxn>
              <a:cxn ang="0">
                <a:pos x="180" y="486"/>
              </a:cxn>
              <a:cxn ang="0">
                <a:pos x="175" y="485"/>
              </a:cxn>
              <a:cxn ang="0">
                <a:pos x="133" y="461"/>
              </a:cxn>
              <a:cxn ang="0">
                <a:pos x="103" y="374"/>
              </a:cxn>
              <a:cxn ang="0">
                <a:pos x="105" y="194"/>
              </a:cxn>
              <a:cxn ang="0">
                <a:pos x="98" y="60"/>
              </a:cxn>
              <a:cxn ang="0">
                <a:pos x="58" y="11"/>
              </a:cxn>
              <a:cxn ang="0">
                <a:pos x="8" y="3"/>
              </a:cxn>
              <a:cxn ang="0">
                <a:pos x="52" y="21"/>
              </a:cxn>
              <a:cxn ang="0">
                <a:pos x="89" y="77"/>
              </a:cxn>
              <a:cxn ang="0">
                <a:pos x="92" y="212"/>
              </a:cxn>
              <a:cxn ang="0">
                <a:pos x="92" y="391"/>
              </a:cxn>
              <a:cxn ang="0">
                <a:pos x="101" y="439"/>
              </a:cxn>
              <a:cxn ang="0">
                <a:pos x="136" y="479"/>
              </a:cxn>
              <a:cxn ang="0">
                <a:pos x="156" y="490"/>
              </a:cxn>
              <a:cxn ang="0">
                <a:pos x="130" y="501"/>
              </a:cxn>
              <a:cxn ang="0">
                <a:pos x="79" y="687"/>
              </a:cxn>
              <a:cxn ang="0">
                <a:pos x="86" y="856"/>
              </a:cxn>
              <a:cxn ang="0">
                <a:pos x="86" y="976"/>
              </a:cxn>
              <a:cxn ang="0">
                <a:pos x="58" y="1018"/>
              </a:cxn>
              <a:cxn ang="0">
                <a:pos x="30" y="1034"/>
              </a:cxn>
              <a:cxn ang="0">
                <a:pos x="61" y="1022"/>
              </a:cxn>
              <a:cxn ang="0">
                <a:pos x="91" y="985"/>
              </a:cxn>
              <a:cxn ang="0">
                <a:pos x="95" y="861"/>
              </a:cxn>
              <a:cxn ang="0">
                <a:pos x="89" y="687"/>
              </a:cxn>
              <a:cxn ang="0">
                <a:pos x="97" y="589"/>
              </a:cxn>
              <a:cxn ang="0">
                <a:pos x="143" y="507"/>
              </a:cxn>
              <a:cxn ang="0">
                <a:pos x="166" y="499"/>
              </a:cxn>
              <a:cxn ang="0">
                <a:pos x="179" y="498"/>
              </a:cxn>
              <a:cxn ang="0">
                <a:pos x="179" y="498"/>
              </a:cxn>
              <a:cxn ang="0">
                <a:pos x="180" y="498"/>
              </a:cxn>
              <a:cxn ang="0">
                <a:pos x="181" y="498"/>
              </a:cxn>
              <a:cxn ang="0">
                <a:pos x="181" y="498"/>
              </a:cxn>
              <a:cxn ang="0">
                <a:pos x="182" y="498"/>
              </a:cxn>
              <a:cxn ang="0">
                <a:pos x="182" y="498"/>
              </a:cxn>
              <a:cxn ang="0">
                <a:pos x="183" y="487"/>
              </a:cxn>
            </a:cxnLst>
            <a:rect l="0" t="0" r="r" b="b"/>
            <a:pathLst>
              <a:path w="184" h="1038">
                <a:moveTo>
                  <a:pt x="183" y="487"/>
                </a:moveTo>
                <a:cubicBezTo>
                  <a:pt x="182" y="487"/>
                  <a:pt x="182" y="487"/>
                  <a:pt x="182" y="487"/>
                </a:cubicBezTo>
                <a:cubicBezTo>
                  <a:pt x="182" y="487"/>
                  <a:pt x="182" y="487"/>
                  <a:pt x="182" y="487"/>
                </a:cubicBezTo>
                <a:cubicBezTo>
                  <a:pt x="182" y="486"/>
                  <a:pt x="182" y="486"/>
                  <a:pt x="182" y="486"/>
                </a:cubicBezTo>
                <a:cubicBezTo>
                  <a:pt x="181" y="486"/>
                  <a:pt x="181" y="486"/>
                  <a:pt x="181" y="486"/>
                </a:cubicBezTo>
                <a:cubicBezTo>
                  <a:pt x="180" y="486"/>
                  <a:pt x="180" y="486"/>
                  <a:pt x="180" y="486"/>
                </a:cubicBezTo>
                <a:cubicBezTo>
                  <a:pt x="175" y="485"/>
                  <a:pt x="175" y="485"/>
                  <a:pt x="175" y="485"/>
                </a:cubicBezTo>
                <a:cubicBezTo>
                  <a:pt x="160" y="480"/>
                  <a:pt x="145" y="472"/>
                  <a:pt x="133" y="461"/>
                </a:cubicBezTo>
                <a:cubicBezTo>
                  <a:pt x="105" y="443"/>
                  <a:pt x="107" y="405"/>
                  <a:pt x="103" y="374"/>
                </a:cubicBezTo>
                <a:cubicBezTo>
                  <a:pt x="100" y="309"/>
                  <a:pt x="104" y="247"/>
                  <a:pt x="105" y="194"/>
                </a:cubicBezTo>
                <a:cubicBezTo>
                  <a:pt x="106" y="140"/>
                  <a:pt x="107" y="94"/>
                  <a:pt x="98" y="60"/>
                </a:cubicBezTo>
                <a:cubicBezTo>
                  <a:pt x="85" y="25"/>
                  <a:pt x="62" y="14"/>
                  <a:pt x="58" y="11"/>
                </a:cubicBezTo>
                <a:cubicBezTo>
                  <a:pt x="40" y="0"/>
                  <a:pt x="14" y="0"/>
                  <a:pt x="8" y="3"/>
                </a:cubicBezTo>
                <a:cubicBezTo>
                  <a:pt x="0" y="8"/>
                  <a:pt x="13" y="0"/>
                  <a:pt x="52" y="21"/>
                </a:cubicBezTo>
                <a:cubicBezTo>
                  <a:pt x="60" y="27"/>
                  <a:pt x="85" y="42"/>
                  <a:pt x="89" y="77"/>
                </a:cubicBezTo>
                <a:cubicBezTo>
                  <a:pt x="94" y="112"/>
                  <a:pt x="93" y="159"/>
                  <a:pt x="92" y="212"/>
                </a:cubicBezTo>
                <a:cubicBezTo>
                  <a:pt x="91" y="266"/>
                  <a:pt x="87" y="326"/>
                  <a:pt x="92" y="391"/>
                </a:cubicBezTo>
                <a:cubicBezTo>
                  <a:pt x="94" y="407"/>
                  <a:pt x="96" y="423"/>
                  <a:pt x="101" y="439"/>
                </a:cubicBezTo>
                <a:cubicBezTo>
                  <a:pt x="107" y="457"/>
                  <a:pt x="123" y="468"/>
                  <a:pt x="136" y="479"/>
                </a:cubicBezTo>
                <a:cubicBezTo>
                  <a:pt x="142" y="483"/>
                  <a:pt x="149" y="487"/>
                  <a:pt x="156" y="490"/>
                </a:cubicBezTo>
                <a:cubicBezTo>
                  <a:pt x="147" y="492"/>
                  <a:pt x="138" y="496"/>
                  <a:pt x="130" y="501"/>
                </a:cubicBezTo>
                <a:cubicBezTo>
                  <a:pt x="77" y="553"/>
                  <a:pt x="81" y="628"/>
                  <a:pt x="79" y="687"/>
                </a:cubicBezTo>
                <a:cubicBezTo>
                  <a:pt x="80" y="749"/>
                  <a:pt x="84" y="806"/>
                  <a:pt x="86" y="856"/>
                </a:cubicBezTo>
                <a:cubicBezTo>
                  <a:pt x="87" y="905"/>
                  <a:pt x="92" y="949"/>
                  <a:pt x="86" y="976"/>
                </a:cubicBezTo>
                <a:cubicBezTo>
                  <a:pt x="78" y="1005"/>
                  <a:pt x="60" y="1015"/>
                  <a:pt x="58" y="1018"/>
                </a:cubicBezTo>
                <a:cubicBezTo>
                  <a:pt x="46" y="1028"/>
                  <a:pt x="33" y="1033"/>
                  <a:pt x="30" y="1034"/>
                </a:cubicBezTo>
                <a:cubicBezTo>
                  <a:pt x="27" y="1035"/>
                  <a:pt x="37" y="1038"/>
                  <a:pt x="61" y="1022"/>
                </a:cubicBezTo>
                <a:cubicBezTo>
                  <a:pt x="60" y="1022"/>
                  <a:pt x="79" y="1014"/>
                  <a:pt x="91" y="985"/>
                </a:cubicBezTo>
                <a:cubicBezTo>
                  <a:pt x="101" y="955"/>
                  <a:pt x="94" y="912"/>
                  <a:pt x="95" y="861"/>
                </a:cubicBezTo>
                <a:cubicBezTo>
                  <a:pt x="93" y="810"/>
                  <a:pt x="90" y="751"/>
                  <a:pt x="89" y="687"/>
                </a:cubicBezTo>
                <a:cubicBezTo>
                  <a:pt x="90" y="655"/>
                  <a:pt x="90" y="622"/>
                  <a:pt x="97" y="589"/>
                </a:cubicBezTo>
                <a:cubicBezTo>
                  <a:pt x="105" y="559"/>
                  <a:pt x="113" y="519"/>
                  <a:pt x="143" y="507"/>
                </a:cubicBezTo>
                <a:cubicBezTo>
                  <a:pt x="150" y="503"/>
                  <a:pt x="158" y="501"/>
                  <a:pt x="166" y="499"/>
                </a:cubicBezTo>
                <a:cubicBezTo>
                  <a:pt x="170" y="499"/>
                  <a:pt x="175" y="498"/>
                  <a:pt x="179" y="498"/>
                </a:cubicBezTo>
                <a:cubicBezTo>
                  <a:pt x="179" y="498"/>
                  <a:pt x="179" y="498"/>
                  <a:pt x="179" y="498"/>
                </a:cubicBezTo>
                <a:cubicBezTo>
                  <a:pt x="180" y="498"/>
                  <a:pt x="180" y="498"/>
                  <a:pt x="180" y="498"/>
                </a:cubicBezTo>
                <a:cubicBezTo>
                  <a:pt x="181" y="498"/>
                  <a:pt x="181" y="498"/>
                  <a:pt x="181" y="498"/>
                </a:cubicBezTo>
                <a:cubicBezTo>
                  <a:pt x="181" y="503"/>
                  <a:pt x="181" y="501"/>
                  <a:pt x="181" y="498"/>
                </a:cubicBezTo>
                <a:cubicBezTo>
                  <a:pt x="182" y="498"/>
                  <a:pt x="182" y="498"/>
                  <a:pt x="182" y="498"/>
                </a:cubicBezTo>
                <a:cubicBezTo>
                  <a:pt x="182" y="498"/>
                  <a:pt x="182" y="498"/>
                  <a:pt x="182" y="498"/>
                </a:cubicBezTo>
                <a:cubicBezTo>
                  <a:pt x="184" y="476"/>
                  <a:pt x="183" y="492"/>
                  <a:pt x="183" y="48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119865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rostokąt zaokrąglony 29"/>
          <p:cNvSpPr/>
          <p:nvPr/>
        </p:nvSpPr>
        <p:spPr>
          <a:xfrm>
            <a:off x="6553200" y="76200"/>
            <a:ext cx="5227122" cy="6280150"/>
          </a:xfrm>
          <a:prstGeom prst="roundRect">
            <a:avLst>
              <a:gd name="adj" fmla="val 3504"/>
            </a:avLst>
          </a:prstGeom>
          <a:gradFill flip="none" rotWithShape="1">
            <a:gsLst>
              <a:gs pos="0">
                <a:schemeClr val="tx1">
                  <a:lumMod val="75000"/>
                  <a:lumOff val="25000"/>
                </a:schemeClr>
              </a:gs>
              <a:gs pos="100000">
                <a:schemeClr val="tx1"/>
              </a:gs>
            </a:gsLst>
            <a:path path="circle">
              <a:fillToRect l="50000" t="50000" r="50000" b="50000"/>
            </a:path>
            <a:tileRect/>
          </a:gradFill>
          <a:ln w="57150">
            <a:solidFill>
              <a:srgbClr val="996633"/>
            </a:solidFill>
          </a:ln>
        </p:spPr>
        <p:style>
          <a:lnRef idx="1">
            <a:schemeClr val="accent4"/>
          </a:lnRef>
          <a:fillRef idx="3">
            <a:schemeClr val="accent4"/>
          </a:fillRef>
          <a:effectRef idx="2">
            <a:schemeClr val="accent4"/>
          </a:effectRef>
          <a:fontRef idx="minor">
            <a:schemeClr val="lt1"/>
          </a:fontRef>
        </p:style>
        <p:txBody>
          <a:bodyPr anchor="b"/>
          <a:lstStyle/>
          <a:p>
            <a:pPr algn="ctr">
              <a:defRPr/>
            </a:pPr>
            <a:endParaRPr lang="en-US" sz="1200" dirty="0"/>
          </a:p>
        </p:txBody>
      </p:sp>
      <p:sp>
        <p:nvSpPr>
          <p:cNvPr id="3" name="Title 2"/>
          <p:cNvSpPr>
            <a:spLocks noGrp="1"/>
          </p:cNvSpPr>
          <p:nvPr>
            <p:ph type="title"/>
          </p:nvPr>
        </p:nvSpPr>
        <p:spPr>
          <a:xfrm>
            <a:off x="624840" y="274638"/>
            <a:ext cx="5775960" cy="1143000"/>
          </a:xfrm>
        </p:spPr>
        <p:txBody>
          <a:bodyPr>
            <a:normAutofit/>
          </a:bodyPr>
          <a:lstStyle/>
          <a:p>
            <a:r>
              <a:rPr lang="en-US" smtClean="0"/>
              <a:t>Prediction Intervals</a:t>
            </a:r>
            <a:endParaRPr lang="en-US" dirty="0"/>
          </a:p>
        </p:txBody>
      </p:sp>
      <p:sp>
        <p:nvSpPr>
          <p:cNvPr id="4" name="Content Placeholder 3"/>
          <p:cNvSpPr>
            <a:spLocks noGrp="1"/>
          </p:cNvSpPr>
          <p:nvPr>
            <p:ph idx="1"/>
          </p:nvPr>
        </p:nvSpPr>
        <p:spPr>
          <a:xfrm>
            <a:off x="624840" y="1600201"/>
            <a:ext cx="5471160" cy="4525963"/>
          </a:xfrm>
        </p:spPr>
        <p:txBody>
          <a:bodyPr>
            <a:normAutofit/>
          </a:bodyPr>
          <a:lstStyle/>
          <a:p>
            <a:r>
              <a:rPr lang="en-US" dirty="0" smtClean="0"/>
              <a:t>“n” = number of prior samples</a:t>
            </a:r>
          </a:p>
          <a:p>
            <a:r>
              <a:rPr lang="en-US" dirty="0" smtClean="0"/>
              <a:t>% chance next sample in previous range for prior sample count</a:t>
            </a:r>
          </a:p>
        </p:txBody>
      </p:sp>
      <p:graphicFrame>
        <p:nvGraphicFramePr>
          <p:cNvPr id="8" name="Table 7"/>
          <p:cNvGraphicFramePr>
            <a:graphicFrameLocks noGrp="1"/>
          </p:cNvGraphicFramePr>
          <p:nvPr>
            <p:extLst>
              <p:ext uri="{D42A27DB-BD31-4B8C-83A1-F6EECF244321}">
                <p14:modId xmlns:p14="http://schemas.microsoft.com/office/powerpoint/2010/main" val="719474979"/>
              </p:ext>
            </p:extLst>
          </p:nvPr>
        </p:nvGraphicFramePr>
        <p:xfrm>
          <a:off x="6629400" y="152400"/>
          <a:ext cx="5020294" cy="6102954"/>
        </p:xfrm>
        <a:graphic>
          <a:graphicData uri="http://schemas.openxmlformats.org/drawingml/2006/table">
            <a:tbl>
              <a:tblPr>
                <a:tableStyleId>{073A0DAA-6AF3-43AB-8588-CEC1D06C72B9}</a:tableStyleId>
              </a:tblPr>
              <a:tblGrid>
                <a:gridCol w="862790"/>
                <a:gridCol w="1616184"/>
                <a:gridCol w="938151"/>
                <a:gridCol w="1603169"/>
              </a:tblGrid>
              <a:tr h="556989">
                <a:tc>
                  <a:txBody>
                    <a:bodyPr/>
                    <a:lstStyle/>
                    <a:p>
                      <a:pPr algn="ctr" fontAlgn="b"/>
                      <a:r>
                        <a:rPr lang="en-US" sz="2400" b="1" u="none" strike="noStrike" dirty="0">
                          <a:solidFill>
                            <a:schemeClr val="bg1"/>
                          </a:solidFill>
                          <a:effectLst/>
                        </a:rPr>
                        <a:t>n</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smtClean="0">
                          <a:solidFill>
                            <a:schemeClr val="bg1"/>
                          </a:solidFill>
                          <a:effectLst/>
                        </a:rPr>
                        <a:t>(n-1</a:t>
                      </a:r>
                      <a:r>
                        <a:rPr lang="en-US" sz="2400" b="1" u="none" strike="noStrike" dirty="0">
                          <a:solidFill>
                            <a:schemeClr val="bg1"/>
                          </a:solidFill>
                          <a:effectLst/>
                        </a:rPr>
                        <a:t>)/(n+1)</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i="0" u="none" strike="noStrike" dirty="0" smtClean="0">
                          <a:solidFill>
                            <a:schemeClr val="bg1"/>
                          </a:solidFill>
                          <a:effectLst/>
                          <a:latin typeface="Calibri" panose="020F0502020204030204" pitchFamily="34" charset="0"/>
                        </a:rPr>
                        <a:t>n</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2400" b="1" u="none" strike="noStrike" dirty="0" smtClean="0">
                          <a:solidFill>
                            <a:schemeClr val="bg1"/>
                          </a:solidFill>
                          <a:effectLst/>
                        </a:rPr>
                        <a:t>(n-1)/(n+1)</a:t>
                      </a:r>
                      <a:endParaRPr lang="en-US" sz="2400" b="1" i="0" u="none" strike="noStrike" dirty="0" smtClean="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2</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33%</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16</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88%</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3</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50%</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17</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89%</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4</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60%</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18</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89%</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5</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67%</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19</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90%</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6</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71%</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20</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90%</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7</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75%</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21</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91%</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8</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78%</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22</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91%</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9</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80%</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23</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92%</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dirty="0">
                          <a:solidFill>
                            <a:schemeClr val="bg1"/>
                          </a:solidFill>
                          <a:effectLst/>
                        </a:rPr>
                        <a:t>10</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82%</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24</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92%</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11</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83%</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25</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92%</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12</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85%</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26</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93%</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13</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86%</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27</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93%</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14</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87%</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28</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93%</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r>
                        <a:rPr lang="en-US" sz="2400" b="1" u="none" strike="noStrike">
                          <a:solidFill>
                            <a:schemeClr val="bg1"/>
                          </a:solidFill>
                          <a:effectLst/>
                        </a:rPr>
                        <a:t>15</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a:solidFill>
                            <a:schemeClr val="bg1"/>
                          </a:solidFill>
                          <a:effectLst/>
                        </a:rPr>
                        <a:t>88%</a:t>
                      </a:r>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29</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93%</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281258">
                <a:tc>
                  <a:txBody>
                    <a:bodyPr/>
                    <a:lstStyle/>
                    <a:p>
                      <a:pPr algn="ctr" fontAlgn="b"/>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400" b="1" i="0" u="none" strike="noStrike">
                        <a:solidFill>
                          <a:schemeClr val="bg1"/>
                        </a:solidFill>
                        <a:effectLst/>
                        <a:latin typeface="Calibri" panose="020F0502020204030204" pitchFamily="34" charset="0"/>
                      </a:endParaRPr>
                    </a:p>
                  </a:txBody>
                  <a:tcPr marL="3971" marR="3971" marT="3971" marB="0" anchor="b">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30</a:t>
                      </a:r>
                      <a:endParaRPr lang="en-US" sz="2400" b="1" i="0" u="none" strike="noStrike" dirty="0">
                        <a:solidFill>
                          <a:schemeClr val="bg1"/>
                        </a:solidFill>
                        <a:effectLst/>
                        <a:latin typeface="Calibri" panose="020F0502020204030204" pitchFamily="34" charset="0"/>
                      </a:endParaRPr>
                    </a:p>
                  </a:txBody>
                  <a:tcPr marL="3971" marR="3971" marT="3971" marB="0" anchor="b">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400" b="1" u="none" strike="noStrike" dirty="0">
                          <a:solidFill>
                            <a:schemeClr val="bg1"/>
                          </a:solidFill>
                          <a:effectLst/>
                        </a:rPr>
                        <a:t>94%</a:t>
                      </a:r>
                      <a:endParaRPr lang="en-US" sz="2400" b="1" i="0" u="none" strike="noStrike" dirty="0">
                        <a:solidFill>
                          <a:schemeClr val="bg1"/>
                        </a:solidFill>
                        <a:effectLst/>
                        <a:latin typeface="Calibri" panose="020F0502020204030204" pitchFamily="34" charset="0"/>
                      </a:endParaRPr>
                    </a:p>
                  </a:txBody>
                  <a:tcPr marL="3971" marR="3971" marT="3971"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9602198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71600" y="200026"/>
            <a:ext cx="9743128" cy="5909310"/>
          </a:xfrm>
          <a:prstGeom prst="rect">
            <a:avLst/>
          </a:prstGeom>
          <a:noFill/>
        </p:spPr>
        <p:txBody>
          <a:bodyPr wrap="square" rtlCol="0">
            <a:spAutoFit/>
          </a:bodyPr>
          <a:lstStyle/>
          <a:p>
            <a:pPr algn="ctr"/>
            <a:r>
              <a:rPr lang="en-US" sz="6000" dirty="0" smtClean="0"/>
              <a:t>Experiment</a:t>
            </a:r>
          </a:p>
          <a:p>
            <a:pPr algn="ctr"/>
            <a:endParaRPr lang="en-US" dirty="0"/>
          </a:p>
          <a:p>
            <a:pPr algn="ctr"/>
            <a:r>
              <a:rPr lang="en-US" sz="4000" b="1" dirty="0" smtClean="0"/>
              <a:t>From a *known* range of values, take samples at random and see how fast we can determine what the full range *might* be.</a:t>
            </a:r>
          </a:p>
          <a:p>
            <a:pPr algn="ctr"/>
            <a:endParaRPr lang="en-US" sz="3600" dirty="0" smtClean="0"/>
          </a:p>
          <a:p>
            <a:pPr algn="ctr"/>
            <a:r>
              <a:rPr lang="en-US" sz="3600" dirty="0" smtClean="0"/>
              <a:t>Compare two ways –</a:t>
            </a:r>
          </a:p>
          <a:p>
            <a:pPr algn="ctr"/>
            <a:endParaRPr lang="en-US" sz="3600" dirty="0"/>
          </a:p>
          <a:p>
            <a:pPr marL="342900" indent="-342900" algn="ctr">
              <a:buAutoNum type="arabicPeriod"/>
            </a:pPr>
            <a:r>
              <a:rPr lang="en-US" sz="3600" dirty="0" smtClean="0"/>
              <a:t> From the (n-1)/(n+1) formula</a:t>
            </a:r>
          </a:p>
          <a:p>
            <a:pPr marL="342900" indent="-342900" algn="ctr">
              <a:buAutoNum type="arabicPeriod"/>
            </a:pPr>
            <a:r>
              <a:rPr lang="en-US" sz="3600" dirty="0" smtClean="0"/>
              <a:t> By doubling the average </a:t>
            </a:r>
            <a:r>
              <a:rPr lang="en-US" sz="3200" dirty="0" smtClean="0"/>
              <a:t>(double what you are told)</a:t>
            </a:r>
            <a:endParaRPr lang="en-US" sz="3200" dirty="0"/>
          </a:p>
        </p:txBody>
      </p:sp>
    </p:spTree>
    <p:extLst>
      <p:ext uri="{BB962C8B-B14F-4D97-AF65-F5344CB8AC3E}">
        <p14:creationId xmlns:p14="http://schemas.microsoft.com/office/powerpoint/2010/main" val="2342103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3576" y="257175"/>
            <a:ext cx="8084951" cy="625792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44880669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980" y="59591"/>
            <a:ext cx="9931400" cy="6781800"/>
          </a:xfrm>
          <a:prstGeom prst="rect">
            <a:avLst/>
          </a:prstGeom>
        </p:spPr>
      </p:pic>
      <p:pic>
        <p:nvPicPr>
          <p:cNvPr id="3" name="Picture 2"/>
          <p:cNvPicPr>
            <a:picLocks noChangeAspect="1"/>
          </p:cNvPicPr>
          <p:nvPr/>
        </p:nvPicPr>
        <p:blipFill>
          <a:blip r:embed="rId3"/>
          <a:stretch>
            <a:fillRect/>
          </a:stretch>
        </p:blipFill>
        <p:spPr>
          <a:xfrm>
            <a:off x="1828801" y="2272788"/>
            <a:ext cx="2270759" cy="332877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4" name="TextBox 3"/>
          <p:cNvSpPr txBox="1"/>
          <p:nvPr/>
        </p:nvSpPr>
        <p:spPr>
          <a:xfrm>
            <a:off x="1625262" y="2118956"/>
            <a:ext cx="658745" cy="584775"/>
          </a:xfrm>
          <a:prstGeom prst="rect">
            <a:avLst/>
          </a:prstGeom>
          <a:solidFill>
            <a:schemeClr val="bg1">
              <a:alpha val="72000"/>
            </a:schemeClr>
          </a:solidFill>
        </p:spPr>
        <p:txBody>
          <a:bodyPr wrap="square" rtlCol="0">
            <a:spAutoFit/>
          </a:bodyPr>
          <a:lstStyle/>
          <a:p>
            <a:r>
              <a:rPr lang="en-US" sz="3200" dirty="0"/>
              <a:t>42</a:t>
            </a:r>
          </a:p>
        </p:txBody>
      </p:sp>
      <p:sp>
        <p:nvSpPr>
          <p:cNvPr id="5" name="TextBox 4"/>
          <p:cNvSpPr txBox="1"/>
          <p:nvPr/>
        </p:nvSpPr>
        <p:spPr>
          <a:xfrm>
            <a:off x="1775671" y="3524291"/>
            <a:ext cx="357929" cy="646331"/>
          </a:xfrm>
          <a:prstGeom prst="rect">
            <a:avLst/>
          </a:prstGeom>
          <a:solidFill>
            <a:schemeClr val="bg1"/>
          </a:solidFill>
        </p:spPr>
        <p:txBody>
          <a:bodyPr wrap="square" rtlCol="0">
            <a:spAutoFit/>
          </a:bodyPr>
          <a:lstStyle/>
          <a:p>
            <a:r>
              <a:rPr lang="en-US" sz="3600" dirty="0"/>
              <a:t>7</a:t>
            </a:r>
          </a:p>
        </p:txBody>
      </p:sp>
      <p:sp>
        <p:nvSpPr>
          <p:cNvPr id="6" name="TextBox 5"/>
          <p:cNvSpPr txBox="1"/>
          <p:nvPr/>
        </p:nvSpPr>
        <p:spPr>
          <a:xfrm>
            <a:off x="1508938" y="4991182"/>
            <a:ext cx="639726" cy="584775"/>
          </a:xfrm>
          <a:prstGeom prst="rect">
            <a:avLst/>
          </a:prstGeom>
          <a:solidFill>
            <a:schemeClr val="bg1">
              <a:alpha val="79000"/>
            </a:schemeClr>
          </a:solidFill>
        </p:spPr>
        <p:txBody>
          <a:bodyPr wrap="square" rtlCol="0">
            <a:spAutoFit/>
          </a:bodyPr>
          <a:lstStyle/>
          <a:p>
            <a:r>
              <a:rPr lang="en-US" sz="3200" dirty="0"/>
              <a:t>99</a:t>
            </a:r>
          </a:p>
        </p:txBody>
      </p:sp>
      <p:sp>
        <p:nvSpPr>
          <p:cNvPr id="9" name="TextBox 8"/>
          <p:cNvSpPr txBox="1"/>
          <p:nvPr/>
        </p:nvSpPr>
        <p:spPr>
          <a:xfrm>
            <a:off x="8976360" y="1722127"/>
            <a:ext cx="2859347" cy="2554545"/>
          </a:xfrm>
          <a:prstGeom prst="rect">
            <a:avLst/>
          </a:prstGeom>
          <a:solidFill>
            <a:schemeClr val="accent3">
              <a:lumMod val="60000"/>
              <a:lumOff val="40000"/>
            </a:schemeClr>
          </a:solidFill>
        </p:spPr>
        <p:txBody>
          <a:bodyPr wrap="square" rtlCol="0">
            <a:spAutoFit/>
          </a:bodyPr>
          <a:lstStyle/>
          <a:p>
            <a:pPr algn="ctr"/>
            <a:r>
              <a:rPr lang="en-US" sz="4000" dirty="0" smtClean="0"/>
              <a:t>Sum all rolls up to each row and divide by n</a:t>
            </a:r>
            <a:endParaRPr lang="en-US" sz="4000" dirty="0"/>
          </a:p>
        </p:txBody>
      </p:sp>
      <p:sp>
        <p:nvSpPr>
          <p:cNvPr id="10" name="TextBox 9"/>
          <p:cNvSpPr txBox="1"/>
          <p:nvPr/>
        </p:nvSpPr>
        <p:spPr>
          <a:xfrm>
            <a:off x="1676400" y="5755391"/>
            <a:ext cx="2575560" cy="584775"/>
          </a:xfrm>
          <a:prstGeom prst="rect">
            <a:avLst/>
          </a:prstGeom>
          <a:solidFill>
            <a:schemeClr val="accent3">
              <a:lumMod val="60000"/>
              <a:lumOff val="40000"/>
            </a:schemeClr>
          </a:solidFill>
        </p:spPr>
        <p:txBody>
          <a:bodyPr wrap="square" rtlCol="0">
            <a:spAutoFit/>
          </a:bodyPr>
          <a:lstStyle/>
          <a:p>
            <a:pPr algn="ctr"/>
            <a:r>
              <a:rPr lang="en-US" sz="3200" smtClean="0"/>
              <a:t>00 &amp; 0 = 100</a:t>
            </a:r>
            <a:endParaRPr lang="en-US" sz="3200" dirty="0"/>
          </a:p>
        </p:txBody>
      </p:sp>
      <p:sp>
        <p:nvSpPr>
          <p:cNvPr id="11" name="TextBox 10"/>
          <p:cNvSpPr txBox="1"/>
          <p:nvPr/>
        </p:nvSpPr>
        <p:spPr>
          <a:xfrm>
            <a:off x="6658608" y="5585265"/>
            <a:ext cx="4466591" cy="769441"/>
          </a:xfrm>
          <a:prstGeom prst="rect">
            <a:avLst/>
          </a:prstGeom>
          <a:solidFill>
            <a:schemeClr val="accent3">
              <a:lumMod val="60000"/>
              <a:lumOff val="40000"/>
            </a:schemeClr>
          </a:solidFill>
        </p:spPr>
        <p:txBody>
          <a:bodyPr wrap="square" rtlCol="0">
            <a:spAutoFit/>
          </a:bodyPr>
          <a:lstStyle/>
          <a:p>
            <a:pPr algn="ctr"/>
            <a:r>
              <a:rPr lang="en-US" sz="4400" b="1" dirty="0" smtClean="0"/>
              <a:t>10 minutes</a:t>
            </a:r>
            <a:endParaRPr lang="en-US" sz="4400" b="1" dirty="0"/>
          </a:p>
        </p:txBody>
      </p:sp>
    </p:spTree>
    <p:extLst>
      <p:ext uri="{BB962C8B-B14F-4D97-AF65-F5344CB8AC3E}">
        <p14:creationId xmlns:p14="http://schemas.microsoft.com/office/powerpoint/2010/main" val="3918888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8768" y="249382"/>
            <a:ext cx="10754932" cy="954107"/>
          </a:xfrm>
          <a:prstGeom prst="rect">
            <a:avLst/>
          </a:prstGeom>
          <a:noFill/>
        </p:spPr>
        <p:txBody>
          <a:bodyPr wrap="none" rtlCol="0">
            <a:spAutoFit/>
          </a:bodyPr>
          <a:lstStyle/>
          <a:p>
            <a:r>
              <a:rPr lang="en-US" sz="2800" b="1" dirty="0" smtClean="0"/>
              <a:t>Come to the front when completed. Compare with expected.</a:t>
            </a:r>
            <a:br>
              <a:rPr lang="en-US" sz="2800" b="1" dirty="0" smtClean="0"/>
            </a:br>
            <a:r>
              <a:rPr lang="en-US" sz="2800" b="1" dirty="0" smtClean="0"/>
              <a:t>How close to 9 samples is range of 80 found? (80% range, 10% above?) </a:t>
            </a:r>
            <a:endParaRPr lang="en-US" sz="2800" b="1" dirty="0"/>
          </a:p>
        </p:txBody>
      </p:sp>
      <p:graphicFrame>
        <p:nvGraphicFramePr>
          <p:cNvPr id="4" name="Table 3"/>
          <p:cNvGraphicFramePr>
            <a:graphicFrameLocks noGrp="1"/>
          </p:cNvGraphicFramePr>
          <p:nvPr>
            <p:extLst>
              <p:ext uri="{D42A27DB-BD31-4B8C-83A1-F6EECF244321}">
                <p14:modId xmlns:p14="http://schemas.microsoft.com/office/powerpoint/2010/main" val="725596352"/>
              </p:ext>
            </p:extLst>
          </p:nvPr>
        </p:nvGraphicFramePr>
        <p:xfrm>
          <a:off x="785091" y="1448789"/>
          <a:ext cx="4653808" cy="5120640"/>
        </p:xfrm>
        <a:graphic>
          <a:graphicData uri="http://schemas.openxmlformats.org/drawingml/2006/table">
            <a:tbl>
              <a:tblPr firstRow="1" bandRow="1">
                <a:tableStyleId>{5C22544A-7EE6-4342-B048-85BDC9FD1C3A}</a:tableStyleId>
              </a:tblPr>
              <a:tblGrid>
                <a:gridCol w="1116233"/>
                <a:gridCol w="1613772"/>
                <a:gridCol w="1923803"/>
              </a:tblGrid>
              <a:tr h="599704">
                <a:tc>
                  <a:txBody>
                    <a:bodyPr/>
                    <a:lstStyle/>
                    <a:p>
                      <a:r>
                        <a:rPr lang="en-US" dirty="0" smtClean="0"/>
                        <a:t>Group </a:t>
                      </a:r>
                      <a:endParaRPr lang="en-US" dirty="0"/>
                    </a:p>
                  </a:txBody>
                  <a:tcPr/>
                </a:tc>
                <a:tc>
                  <a:txBody>
                    <a:bodyPr/>
                    <a:lstStyle/>
                    <a:p>
                      <a:r>
                        <a:rPr lang="en-US" dirty="0" smtClean="0"/>
                        <a:t># samples &gt; range &gt; 80</a:t>
                      </a:r>
                      <a:endParaRPr lang="en-US" dirty="0"/>
                    </a:p>
                  </a:txBody>
                  <a:tcPr/>
                </a:tc>
                <a:tc>
                  <a:txBody>
                    <a:bodyPr/>
                    <a:lstStyle/>
                    <a:p>
                      <a:r>
                        <a:rPr lang="en-US" dirty="0" smtClean="0"/>
                        <a:t>#</a:t>
                      </a:r>
                      <a:r>
                        <a:rPr lang="en-US" baseline="0" dirty="0" smtClean="0"/>
                        <a:t> samples until </a:t>
                      </a:r>
                      <a:br>
                        <a:rPr lang="en-US" baseline="0" dirty="0" smtClean="0"/>
                      </a:br>
                      <a:r>
                        <a:rPr lang="en-US" baseline="0" dirty="0" smtClean="0"/>
                        <a:t>2 x </a:t>
                      </a:r>
                      <a:r>
                        <a:rPr lang="en-US" baseline="0" dirty="0" err="1" smtClean="0"/>
                        <a:t>avg</a:t>
                      </a:r>
                      <a:r>
                        <a:rPr lang="en-US" baseline="0" dirty="0" smtClean="0"/>
                        <a:t> &gt; 80</a:t>
                      </a:r>
                      <a:endParaRPr lang="en-US" dirty="0"/>
                    </a:p>
                  </a:txBody>
                  <a:tcPr/>
                </a:tc>
              </a:tr>
              <a:tr h="599704">
                <a:tc>
                  <a:txBody>
                    <a:bodyPr/>
                    <a:lstStyle/>
                    <a:p>
                      <a:pPr algn="ctr"/>
                      <a:r>
                        <a:rPr lang="en-US" sz="3600" dirty="0" smtClean="0"/>
                        <a:t>1</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2</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3</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4</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5</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6</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7</a:t>
                      </a:r>
                      <a:endParaRPr lang="en-US" sz="3600" dirty="0"/>
                    </a:p>
                  </a:txBody>
                  <a:tcPr anchor="ctr"/>
                </a:tc>
                <a:tc>
                  <a:txBody>
                    <a:bodyPr/>
                    <a:lstStyle/>
                    <a:p>
                      <a:pPr algn="ctr"/>
                      <a:endParaRPr lang="en-US" sz="3600"/>
                    </a:p>
                  </a:txBody>
                  <a:tcPr anchor="ctr"/>
                </a:tc>
                <a:tc>
                  <a:txBody>
                    <a:bodyPr/>
                    <a:lstStyle/>
                    <a:p>
                      <a:pPr algn="ctr"/>
                      <a:endParaRPr lang="en-US" sz="3600" dirty="0"/>
                    </a:p>
                  </a:txBody>
                  <a:tcPr anchor="ct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996424488"/>
              </p:ext>
            </p:extLst>
          </p:nvPr>
        </p:nvGraphicFramePr>
        <p:xfrm>
          <a:off x="6459517" y="1448789"/>
          <a:ext cx="4653808" cy="5120640"/>
        </p:xfrm>
        <a:graphic>
          <a:graphicData uri="http://schemas.openxmlformats.org/drawingml/2006/table">
            <a:tbl>
              <a:tblPr firstRow="1" bandRow="1">
                <a:tableStyleId>{5C22544A-7EE6-4342-B048-85BDC9FD1C3A}</a:tableStyleId>
              </a:tblPr>
              <a:tblGrid>
                <a:gridCol w="1116233"/>
                <a:gridCol w="1613772"/>
                <a:gridCol w="1923803"/>
              </a:tblGrid>
              <a:tr h="599704">
                <a:tc>
                  <a:txBody>
                    <a:bodyPr/>
                    <a:lstStyle/>
                    <a:p>
                      <a:r>
                        <a:rPr lang="en-US" dirty="0" smtClean="0"/>
                        <a:t>Group </a:t>
                      </a:r>
                      <a:endParaRPr lang="en-US" dirty="0"/>
                    </a:p>
                  </a:txBody>
                  <a:tcPr/>
                </a:tc>
                <a:tc>
                  <a:txBody>
                    <a:bodyPr/>
                    <a:lstStyle/>
                    <a:p>
                      <a:r>
                        <a:rPr lang="en-US" dirty="0" smtClean="0"/>
                        <a:t># samples &gt; range &gt; 80</a:t>
                      </a:r>
                      <a:endParaRPr lang="en-US" dirty="0"/>
                    </a:p>
                  </a:txBody>
                  <a:tcPr/>
                </a:tc>
                <a:tc>
                  <a:txBody>
                    <a:bodyPr/>
                    <a:lstStyle/>
                    <a:p>
                      <a:r>
                        <a:rPr lang="en-US" dirty="0" smtClean="0"/>
                        <a:t>#</a:t>
                      </a:r>
                      <a:r>
                        <a:rPr lang="en-US" baseline="0" dirty="0" smtClean="0"/>
                        <a:t> samples until </a:t>
                      </a:r>
                      <a:br>
                        <a:rPr lang="en-US" baseline="0" dirty="0" smtClean="0"/>
                      </a:br>
                      <a:r>
                        <a:rPr lang="en-US" baseline="0" dirty="0" smtClean="0"/>
                        <a:t>2 x </a:t>
                      </a:r>
                      <a:r>
                        <a:rPr lang="en-US" baseline="0" dirty="0" err="1" smtClean="0"/>
                        <a:t>avg</a:t>
                      </a:r>
                      <a:r>
                        <a:rPr lang="en-US" baseline="0" dirty="0" smtClean="0"/>
                        <a:t> &gt; 80</a:t>
                      </a:r>
                      <a:endParaRPr lang="en-US" dirty="0"/>
                    </a:p>
                  </a:txBody>
                  <a:tcPr/>
                </a:tc>
              </a:tr>
              <a:tr h="599704">
                <a:tc>
                  <a:txBody>
                    <a:bodyPr/>
                    <a:lstStyle/>
                    <a:p>
                      <a:pPr algn="ctr"/>
                      <a:r>
                        <a:rPr lang="en-US" sz="3600" dirty="0" smtClean="0"/>
                        <a:t>8</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9</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10</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11</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12</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13</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r>
              <a:tr h="599704">
                <a:tc>
                  <a:txBody>
                    <a:bodyPr/>
                    <a:lstStyle/>
                    <a:p>
                      <a:pPr algn="ctr"/>
                      <a:r>
                        <a:rPr lang="en-US" sz="3600" dirty="0" smtClean="0"/>
                        <a:t>14</a:t>
                      </a:r>
                      <a:endParaRPr lang="en-US" sz="3600" dirty="0"/>
                    </a:p>
                  </a:txBody>
                  <a:tcPr anchor="ctr"/>
                </a:tc>
                <a:tc>
                  <a:txBody>
                    <a:bodyPr/>
                    <a:lstStyle/>
                    <a:p>
                      <a:pPr algn="ctr"/>
                      <a:endParaRPr lang="en-US" sz="3600"/>
                    </a:p>
                  </a:txBody>
                  <a:tcPr anchor="ctr"/>
                </a:tc>
                <a:tc>
                  <a:txBody>
                    <a:bodyPr/>
                    <a:lstStyle/>
                    <a:p>
                      <a:pPr algn="ctr"/>
                      <a:endParaRPr lang="en-US" sz="3600" dirty="0"/>
                    </a:p>
                  </a:txBody>
                  <a:tcPr anchor="ctr"/>
                </a:tc>
              </a:tr>
            </a:tbl>
          </a:graphicData>
        </a:graphic>
      </p:graphicFrame>
    </p:spTree>
    <p:extLst>
      <p:ext uri="{BB962C8B-B14F-4D97-AF65-F5344CB8AC3E}">
        <p14:creationId xmlns:p14="http://schemas.microsoft.com/office/powerpoint/2010/main" val="5290739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a 73"/>
          <p:cNvGrpSpPr/>
          <p:nvPr/>
        </p:nvGrpSpPr>
        <p:grpSpPr>
          <a:xfrm>
            <a:off x="772196" y="359309"/>
            <a:ext cx="2534884" cy="1500446"/>
            <a:chOff x="1259632" y="2132856"/>
            <a:chExt cx="2304256" cy="1500446"/>
          </a:xfrm>
        </p:grpSpPr>
        <p:pic>
          <p:nvPicPr>
            <p:cNvPr id="3"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a:solidFill>
              <a:schemeClr val="bg1"/>
            </a:solidFill>
          </p:spPr>
        </p:pic>
        <p:sp>
          <p:nvSpPr>
            <p:cNvPr id="4"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dirty="0" smtClean="0"/>
                <a:t>Probability Refresher</a:t>
              </a:r>
              <a:endParaRPr lang="en-US" sz="3200" dirty="0"/>
            </a:p>
          </p:txBody>
        </p:sp>
      </p:grpSp>
      <p:grpSp>
        <p:nvGrpSpPr>
          <p:cNvPr id="5" name="Grupa 73"/>
          <p:cNvGrpSpPr/>
          <p:nvPr/>
        </p:nvGrpSpPr>
        <p:grpSpPr>
          <a:xfrm>
            <a:off x="772196" y="1955890"/>
            <a:ext cx="2534884" cy="1500446"/>
            <a:chOff x="1259632" y="2132856"/>
            <a:chExt cx="2304256" cy="1500446"/>
          </a:xfrm>
        </p:grpSpPr>
        <p:pic>
          <p:nvPicPr>
            <p:cNvPr id="6"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7"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smtClean="0"/>
                <a:t>Sampling</a:t>
              </a:r>
              <a:endParaRPr lang="en-US" sz="3200" dirty="0"/>
            </a:p>
          </p:txBody>
        </p:sp>
      </p:grpSp>
      <p:grpSp>
        <p:nvGrpSpPr>
          <p:cNvPr id="8" name="Grupa 73"/>
          <p:cNvGrpSpPr/>
          <p:nvPr/>
        </p:nvGrpSpPr>
        <p:grpSpPr>
          <a:xfrm>
            <a:off x="772196" y="3552471"/>
            <a:ext cx="2534884" cy="1500446"/>
            <a:chOff x="1259632" y="2132856"/>
            <a:chExt cx="2304256" cy="1500446"/>
          </a:xfrm>
        </p:grpSpPr>
        <p:pic>
          <p:nvPicPr>
            <p:cNvPr id="9"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10"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smtClean="0"/>
                <a:t>Getting Data</a:t>
              </a:r>
              <a:endParaRPr lang="en-US" sz="3200" dirty="0"/>
            </a:p>
          </p:txBody>
        </p:sp>
      </p:grpSp>
      <p:grpSp>
        <p:nvGrpSpPr>
          <p:cNvPr id="13" name="Grupa 73"/>
          <p:cNvGrpSpPr/>
          <p:nvPr/>
        </p:nvGrpSpPr>
        <p:grpSpPr>
          <a:xfrm>
            <a:off x="772196" y="5149052"/>
            <a:ext cx="2534884" cy="1500446"/>
            <a:chOff x="1259632" y="2132856"/>
            <a:chExt cx="2304256" cy="1500446"/>
          </a:xfrm>
        </p:grpSpPr>
        <p:pic>
          <p:nvPicPr>
            <p:cNvPr id="14"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15"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dirty="0" smtClean="0"/>
                <a:t>Forecasting with Data</a:t>
              </a:r>
              <a:endParaRPr lang="en-US" sz="3200" dirty="0"/>
            </a:p>
          </p:txBody>
        </p:sp>
      </p:grpSp>
      <p:sp>
        <p:nvSpPr>
          <p:cNvPr id="16" name="TextBox 15"/>
          <p:cNvSpPr txBox="1"/>
          <p:nvPr/>
        </p:nvSpPr>
        <p:spPr>
          <a:xfrm>
            <a:off x="3977640" y="670560"/>
            <a:ext cx="7553478" cy="584775"/>
          </a:xfrm>
          <a:prstGeom prst="rect">
            <a:avLst/>
          </a:prstGeom>
          <a:noFill/>
        </p:spPr>
        <p:txBody>
          <a:bodyPr wrap="none" rtlCol="0">
            <a:spAutoFit/>
          </a:bodyPr>
          <a:lstStyle/>
          <a:p>
            <a:r>
              <a:rPr lang="en-US" sz="3200" dirty="0" smtClean="0"/>
              <a:t>Undo all of the statistics you learnt </a:t>
            </a:r>
            <a:r>
              <a:rPr lang="en-US" sz="3200" smtClean="0"/>
              <a:t>in school</a:t>
            </a:r>
            <a:endParaRPr lang="en-US" sz="3200"/>
          </a:p>
        </p:txBody>
      </p:sp>
      <p:sp>
        <p:nvSpPr>
          <p:cNvPr id="17" name="TextBox 16"/>
          <p:cNvSpPr txBox="1"/>
          <p:nvPr/>
        </p:nvSpPr>
        <p:spPr>
          <a:xfrm>
            <a:off x="3977640" y="2323637"/>
            <a:ext cx="7186904" cy="584775"/>
          </a:xfrm>
          <a:prstGeom prst="rect">
            <a:avLst/>
          </a:prstGeom>
          <a:noFill/>
        </p:spPr>
        <p:txBody>
          <a:bodyPr wrap="none" rtlCol="0">
            <a:spAutoFit/>
          </a:bodyPr>
          <a:lstStyle/>
          <a:p>
            <a:r>
              <a:rPr lang="en-US" sz="3200" smtClean="0"/>
              <a:t>Learn how much data we need to forecast</a:t>
            </a:r>
            <a:endParaRPr lang="en-US" sz="3200" dirty="0"/>
          </a:p>
        </p:txBody>
      </p:sp>
      <p:sp>
        <p:nvSpPr>
          <p:cNvPr id="18" name="TextBox 17"/>
          <p:cNvSpPr txBox="1"/>
          <p:nvPr/>
        </p:nvSpPr>
        <p:spPr>
          <a:xfrm>
            <a:off x="3977640" y="3819465"/>
            <a:ext cx="7871642" cy="584775"/>
          </a:xfrm>
          <a:prstGeom prst="rect">
            <a:avLst/>
          </a:prstGeom>
          <a:noFill/>
        </p:spPr>
        <p:txBody>
          <a:bodyPr wrap="none" rtlCol="0">
            <a:spAutoFit/>
          </a:bodyPr>
          <a:lstStyle/>
          <a:p>
            <a:r>
              <a:rPr lang="en-US" sz="3200" dirty="0" smtClean="0"/>
              <a:t>Learn how to get historical data </a:t>
            </a:r>
            <a:r>
              <a:rPr lang="en-US" sz="3200" smtClean="0"/>
              <a:t>and estimates</a:t>
            </a:r>
            <a:endParaRPr lang="en-US" sz="3200" dirty="0"/>
          </a:p>
        </p:txBody>
      </p:sp>
      <p:sp>
        <p:nvSpPr>
          <p:cNvPr id="19" name="TextBox 18"/>
          <p:cNvSpPr txBox="1"/>
          <p:nvPr/>
        </p:nvSpPr>
        <p:spPr>
          <a:xfrm>
            <a:off x="3977640" y="5516799"/>
            <a:ext cx="6798208" cy="584775"/>
          </a:xfrm>
          <a:prstGeom prst="rect">
            <a:avLst/>
          </a:prstGeom>
          <a:noFill/>
        </p:spPr>
        <p:txBody>
          <a:bodyPr wrap="none" rtlCol="0">
            <a:spAutoFit/>
          </a:bodyPr>
          <a:lstStyle/>
          <a:p>
            <a:r>
              <a:rPr lang="en-US" sz="3200" dirty="0" smtClean="0"/>
              <a:t>Practice using historical data to forecast</a:t>
            </a:r>
            <a:endParaRPr lang="en-US" sz="3200" dirty="0"/>
          </a:p>
        </p:txBody>
      </p:sp>
      <p:sp>
        <p:nvSpPr>
          <p:cNvPr id="20" name="Frame 19"/>
          <p:cNvSpPr/>
          <p:nvPr/>
        </p:nvSpPr>
        <p:spPr>
          <a:xfrm>
            <a:off x="289560" y="3385709"/>
            <a:ext cx="11559722" cy="1833970"/>
          </a:xfrm>
          <a:prstGeom prst="frame">
            <a:avLst>
              <a:gd name="adj1" fmla="val 668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23511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718602"/>
            <a:ext cx="9144000" cy="932068"/>
          </a:xfrm>
        </p:spPr>
        <p:txBody>
          <a:bodyPr>
            <a:noAutofit/>
          </a:bodyPr>
          <a:lstStyle/>
          <a:p>
            <a:r>
              <a:rPr lang="en-US" sz="7200" b="1" dirty="0" smtClean="0"/>
              <a:t>Forecasting using Data</a:t>
            </a:r>
            <a:endParaRPr lang="en-US" sz="7200" b="1" dirty="0"/>
          </a:p>
        </p:txBody>
      </p:sp>
      <p:sp>
        <p:nvSpPr>
          <p:cNvPr id="3" name="Subtitle 2"/>
          <p:cNvSpPr>
            <a:spLocks noGrp="1"/>
          </p:cNvSpPr>
          <p:nvPr>
            <p:ph type="subTitle" idx="1"/>
          </p:nvPr>
        </p:nvSpPr>
        <p:spPr>
          <a:xfrm>
            <a:off x="1524000" y="2054431"/>
            <a:ext cx="9144000" cy="1655762"/>
          </a:xfrm>
        </p:spPr>
        <p:txBody>
          <a:bodyPr/>
          <a:lstStyle/>
          <a:p>
            <a:r>
              <a:rPr lang="en-US" dirty="0" smtClean="0"/>
              <a:t>Introduction to </a:t>
            </a:r>
            <a:r>
              <a:rPr lang="en-US" dirty="0"/>
              <a:t>probabilistic forecasting</a:t>
            </a:r>
            <a:br>
              <a:rPr lang="en-US" dirty="0"/>
            </a:br>
            <a:r>
              <a:rPr lang="en-US" dirty="0"/>
              <a:t> Using data rather than </a:t>
            </a:r>
            <a:r>
              <a:rPr lang="en-US" dirty="0" smtClean="0"/>
              <a:t>estimates</a:t>
            </a:r>
            <a:endParaRPr lang="en-US" dirty="0"/>
          </a:p>
        </p:txBody>
      </p:sp>
      <p:sp>
        <p:nvSpPr>
          <p:cNvPr id="5" name="Rectangle 4"/>
          <p:cNvSpPr/>
          <p:nvPr/>
        </p:nvSpPr>
        <p:spPr>
          <a:xfrm>
            <a:off x="603662" y="2882312"/>
            <a:ext cx="10984676" cy="3785652"/>
          </a:xfrm>
          <a:prstGeom prst="rect">
            <a:avLst/>
          </a:prstGeom>
        </p:spPr>
        <p:txBody>
          <a:bodyPr wrap="square">
            <a:spAutoFit/>
          </a:bodyPr>
          <a:lstStyle/>
          <a:p>
            <a:pPr algn="ctr"/>
            <a:r>
              <a:rPr lang="en-US" sz="2800" b="1" dirty="0"/>
              <a:t>Every spreadsheet and </a:t>
            </a:r>
            <a:r>
              <a:rPr lang="en-US" sz="2800" b="1" dirty="0" smtClean="0"/>
              <a:t>exercise </a:t>
            </a:r>
            <a:r>
              <a:rPr lang="en-US" sz="2800" b="1" dirty="0"/>
              <a:t>worksheet is here:</a:t>
            </a:r>
          </a:p>
          <a:p>
            <a:pPr algn="ctr"/>
            <a:endParaRPr lang="en-US" sz="2800" b="1" dirty="0"/>
          </a:p>
          <a:p>
            <a:pPr algn="ctr"/>
            <a:r>
              <a:rPr lang="en-US" sz="2800" b="1" dirty="0" err="1"/>
              <a:t>Bit.ly</a:t>
            </a:r>
            <a:r>
              <a:rPr lang="en-US" sz="2800" b="1" dirty="0"/>
              <a:t>/</a:t>
            </a:r>
            <a:r>
              <a:rPr lang="en-US" sz="2800" b="1" dirty="0" err="1"/>
              <a:t>SimResources</a:t>
            </a:r>
            <a:r>
              <a:rPr lang="en-US" sz="2800" b="1" dirty="0"/>
              <a:t>  </a:t>
            </a:r>
            <a:r>
              <a:rPr lang="en-US" sz="2000" dirty="0"/>
              <a:t>(</a:t>
            </a:r>
            <a:r>
              <a:rPr lang="en-US" sz="2000" dirty="0" err="1"/>
              <a:t>gitHub</a:t>
            </a:r>
            <a:r>
              <a:rPr lang="en-US" sz="2000" dirty="0"/>
              <a:t>)</a:t>
            </a:r>
          </a:p>
          <a:p>
            <a:pPr algn="ctr"/>
            <a:endParaRPr lang="en-US" sz="2800" b="1" dirty="0"/>
          </a:p>
          <a:p>
            <a:pPr algn="ctr"/>
            <a:r>
              <a:rPr lang="en-US" sz="2800" dirty="0" smtClean="0"/>
              <a:t>or</a:t>
            </a:r>
            <a:r>
              <a:rPr lang="en-US" sz="2800" b="1" dirty="0" smtClean="0"/>
              <a:t> </a:t>
            </a:r>
            <a:r>
              <a:rPr lang="en-US" sz="2800" b="1" dirty="0" err="1"/>
              <a:t>FocusedObjective.com</a:t>
            </a:r>
            <a:r>
              <a:rPr lang="en-US" sz="2800" b="1" dirty="0"/>
              <a:t> </a:t>
            </a:r>
            <a:r>
              <a:rPr lang="en-US" sz="2000" dirty="0" smtClean="0"/>
              <a:t>(see “free stuff”)</a:t>
            </a:r>
            <a:endParaRPr lang="en-US" sz="2000" dirty="0"/>
          </a:p>
          <a:p>
            <a:pPr algn="ctr"/>
            <a:endParaRPr lang="en-US" sz="2800" b="1" dirty="0"/>
          </a:p>
          <a:p>
            <a:pPr algn="ctr"/>
            <a:r>
              <a:rPr lang="en-US" sz="2800" dirty="0" smtClean="0"/>
              <a:t>or</a:t>
            </a:r>
            <a:r>
              <a:rPr lang="en-US" sz="2800" b="1" dirty="0" smtClean="0"/>
              <a:t>  </a:t>
            </a:r>
            <a:r>
              <a:rPr lang="en-US" sz="2800" b="1" dirty="0"/>
              <a:t>@</a:t>
            </a:r>
            <a:r>
              <a:rPr lang="en-US" sz="2800" b="1" dirty="0" err="1"/>
              <a:t>t_magennis</a:t>
            </a:r>
            <a:r>
              <a:rPr lang="en-US" sz="2800" b="1" dirty="0"/>
              <a:t> </a:t>
            </a:r>
            <a:r>
              <a:rPr lang="en-US" sz="2000" dirty="0"/>
              <a:t>(I’ve post links </a:t>
            </a:r>
            <a:r>
              <a:rPr lang="en-US" sz="2000" dirty="0" smtClean="0"/>
              <a:t>here in my twitter feed)</a:t>
            </a:r>
          </a:p>
          <a:p>
            <a:pPr algn="ctr"/>
            <a:endParaRPr lang="en-US" sz="2000" dirty="0" smtClean="0"/>
          </a:p>
          <a:p>
            <a:pPr algn="ctr"/>
            <a:r>
              <a:rPr lang="en-US" sz="2000" dirty="0" smtClean="0"/>
              <a:t>Or email me: </a:t>
            </a:r>
            <a:r>
              <a:rPr lang="en-US" sz="2400" b="1" dirty="0" err="1" smtClean="0"/>
              <a:t>troy.magennis@focusedobjective.com</a:t>
            </a:r>
            <a:endParaRPr lang="en-US" sz="2400" b="1" dirty="0"/>
          </a:p>
        </p:txBody>
      </p:sp>
    </p:spTree>
    <p:extLst>
      <p:ext uri="{BB962C8B-B14F-4D97-AF65-F5344CB8AC3E}">
        <p14:creationId xmlns:p14="http://schemas.microsoft.com/office/powerpoint/2010/main" val="90751960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28552"/>
          <a:stretch/>
        </p:blipFill>
        <p:spPr>
          <a:xfrm>
            <a:off x="361507" y="-3125972"/>
            <a:ext cx="10164726" cy="11930499"/>
          </a:xfrm>
          <a:prstGeom prst="rect">
            <a:avLst/>
          </a:prstGeom>
        </p:spPr>
      </p:pic>
      <p:sp>
        <p:nvSpPr>
          <p:cNvPr id="2" name="Rectangle 1"/>
          <p:cNvSpPr/>
          <p:nvPr/>
        </p:nvSpPr>
        <p:spPr>
          <a:xfrm>
            <a:off x="3636334" y="552894"/>
            <a:ext cx="7733237" cy="923330"/>
          </a:xfrm>
          <a:prstGeom prst="rect">
            <a:avLst/>
          </a:prstGeom>
          <a:solidFill>
            <a:schemeClr val="bg1"/>
          </a:solidFill>
          <a:ln>
            <a:solidFill>
              <a:schemeClr val="tx1"/>
            </a:solidFill>
          </a:ln>
        </p:spPr>
        <p:txBody>
          <a:bodyPr wrap="square">
            <a:spAutoFit/>
          </a:bodyPr>
          <a:lstStyle/>
          <a:p>
            <a:r>
              <a:rPr lang="en-US" sz="5400" b="1" dirty="0"/>
              <a:t>http://</a:t>
            </a:r>
            <a:r>
              <a:rPr lang="en-US" sz="5400" b="1" dirty="0" err="1"/>
              <a:t>bit.ly</a:t>
            </a:r>
            <a:r>
              <a:rPr lang="en-US" sz="5400" b="1" dirty="0"/>
              <a:t>/Throughput</a:t>
            </a:r>
          </a:p>
        </p:txBody>
      </p:sp>
    </p:spTree>
    <p:extLst>
      <p:ext uri="{BB962C8B-B14F-4D97-AF65-F5344CB8AC3E}">
        <p14:creationId xmlns:p14="http://schemas.microsoft.com/office/powerpoint/2010/main" val="175587249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1917680" cy="6899709"/>
          </a:xfrm>
          <a:prstGeom prst="rect">
            <a:avLst/>
          </a:prstGeom>
        </p:spPr>
      </p:pic>
      <p:sp>
        <p:nvSpPr>
          <p:cNvPr id="3" name="TextBox 2"/>
          <p:cNvSpPr txBox="1"/>
          <p:nvPr/>
        </p:nvSpPr>
        <p:spPr>
          <a:xfrm>
            <a:off x="1524000" y="36291"/>
            <a:ext cx="8869680" cy="6863417"/>
          </a:xfrm>
          <a:prstGeom prst="rect">
            <a:avLst/>
          </a:prstGeom>
          <a:solidFill>
            <a:schemeClr val="bg1">
              <a:alpha val="91000"/>
            </a:schemeClr>
          </a:solidFill>
        </p:spPr>
        <p:txBody>
          <a:bodyPr wrap="square" rtlCol="0">
            <a:spAutoFit/>
          </a:bodyPr>
          <a:lstStyle/>
          <a:p>
            <a:pPr algn="ctr"/>
            <a:r>
              <a:rPr lang="en-US" sz="4400" b="1" dirty="0" smtClean="0"/>
              <a:t>17 charts so far</a:t>
            </a:r>
            <a:r>
              <a:rPr lang="is-IS" sz="4400" b="1" dirty="0" smtClean="0"/>
              <a:t>…</a:t>
            </a:r>
            <a:endParaRPr lang="en-US" sz="4400" b="1" dirty="0" smtClean="0"/>
          </a:p>
          <a:p>
            <a:pPr algn="ctr"/>
            <a:r>
              <a:rPr lang="en-US" sz="4400" b="1" dirty="0" smtClean="0"/>
              <a:t>Throughput (planned &amp; un-planned)</a:t>
            </a:r>
          </a:p>
          <a:p>
            <a:pPr algn="ctr"/>
            <a:r>
              <a:rPr lang="en-US" sz="4400" b="1" dirty="0" smtClean="0"/>
              <a:t>Throughput Histogram(s)</a:t>
            </a:r>
          </a:p>
          <a:p>
            <a:pPr algn="ctr"/>
            <a:r>
              <a:rPr lang="en-US" sz="4400" b="1" dirty="0" smtClean="0"/>
              <a:t>Cycle Time (planned &amp; un-planed)</a:t>
            </a:r>
          </a:p>
          <a:p>
            <a:pPr algn="ctr"/>
            <a:r>
              <a:rPr lang="en-US" sz="4400" b="1" dirty="0" smtClean="0"/>
              <a:t>Cycle Time Histogram(s)</a:t>
            </a:r>
          </a:p>
          <a:p>
            <a:pPr algn="ctr"/>
            <a:r>
              <a:rPr lang="en-US" sz="4400" b="1" dirty="0" smtClean="0"/>
              <a:t>Work In Process</a:t>
            </a:r>
          </a:p>
          <a:p>
            <a:pPr algn="ctr"/>
            <a:r>
              <a:rPr lang="en-US" sz="4400" b="1" dirty="0" smtClean="0"/>
              <a:t>Cumulative Flow</a:t>
            </a:r>
          </a:p>
          <a:p>
            <a:pPr algn="ctr"/>
            <a:r>
              <a:rPr lang="en-US" sz="4400" b="1" dirty="0" smtClean="0"/>
              <a:t>Arrival vs Departure Rate</a:t>
            </a:r>
          </a:p>
          <a:p>
            <a:pPr algn="ctr"/>
            <a:r>
              <a:rPr lang="en-US" sz="4400" b="1" dirty="0"/>
              <a:t>Un-planned work </a:t>
            </a:r>
            <a:r>
              <a:rPr lang="en-US" sz="4400" b="1" dirty="0" smtClean="0"/>
              <a:t>Percentage</a:t>
            </a:r>
          </a:p>
          <a:p>
            <a:pPr algn="ctr"/>
            <a:r>
              <a:rPr lang="en-US" sz="4400" b="1" dirty="0" smtClean="0"/>
              <a:t>Cycle Time Distribution Fitting</a:t>
            </a:r>
            <a:endParaRPr lang="en-US" sz="4400" b="1" dirty="0"/>
          </a:p>
        </p:txBody>
      </p:sp>
    </p:spTree>
    <p:extLst>
      <p:ext uri="{BB962C8B-B14F-4D97-AF65-F5344CB8AC3E}">
        <p14:creationId xmlns:p14="http://schemas.microsoft.com/office/powerpoint/2010/main" val="1306077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58183" y="1662544"/>
            <a:ext cx="9375195" cy="4708981"/>
          </a:xfrm>
          <a:prstGeom prst="rect">
            <a:avLst/>
          </a:prstGeom>
          <a:noFill/>
        </p:spPr>
        <p:txBody>
          <a:bodyPr wrap="none" rtlCol="0">
            <a:spAutoFit/>
          </a:bodyPr>
          <a:lstStyle/>
          <a:p>
            <a:pPr algn="ctr"/>
            <a:endParaRPr lang="en-US" sz="4400" dirty="0" smtClean="0"/>
          </a:p>
          <a:p>
            <a:pPr algn="ctr"/>
            <a:r>
              <a:rPr lang="en-US" sz="4400" dirty="0" smtClean="0"/>
              <a:t>Demo the throughput data spreadsheet</a:t>
            </a:r>
            <a:endParaRPr lang="en-US" sz="4400" dirty="0"/>
          </a:p>
          <a:p>
            <a:pPr algn="ctr"/>
            <a:endParaRPr lang="en-US" sz="4400" dirty="0" smtClean="0"/>
          </a:p>
          <a:p>
            <a:pPr marL="742950" indent="-742950" algn="ctr">
              <a:buFont typeface="+mj-lt"/>
              <a:buAutoNum type="arabicPeriod"/>
            </a:pPr>
            <a:r>
              <a:rPr lang="en-US" sz="4400" dirty="0" smtClean="0"/>
              <a:t>What data do you need</a:t>
            </a:r>
          </a:p>
          <a:p>
            <a:pPr marL="742950" indent="-742950" algn="ctr">
              <a:buFont typeface="+mj-lt"/>
              <a:buAutoNum type="arabicPeriod"/>
            </a:pPr>
            <a:r>
              <a:rPr lang="en-US" sz="4400" dirty="0" smtClean="0"/>
              <a:t>See how to get that data</a:t>
            </a:r>
          </a:p>
          <a:p>
            <a:pPr algn="ctr"/>
            <a:endParaRPr lang="en-US" sz="4400" dirty="0" smtClean="0"/>
          </a:p>
          <a:p>
            <a:endParaRPr lang="en-US" sz="3600" dirty="0"/>
          </a:p>
        </p:txBody>
      </p:sp>
      <p:sp>
        <p:nvSpPr>
          <p:cNvPr id="3" name="Rectangle 2"/>
          <p:cNvSpPr/>
          <p:nvPr/>
        </p:nvSpPr>
        <p:spPr>
          <a:xfrm>
            <a:off x="1456267" y="415734"/>
            <a:ext cx="8979026" cy="1107996"/>
          </a:xfrm>
          <a:prstGeom prst="rect">
            <a:avLst/>
          </a:prstGeom>
          <a:solidFill>
            <a:schemeClr val="bg1"/>
          </a:solidFill>
          <a:ln>
            <a:noFill/>
          </a:ln>
        </p:spPr>
        <p:txBody>
          <a:bodyPr wrap="square">
            <a:spAutoFit/>
          </a:bodyPr>
          <a:lstStyle/>
          <a:p>
            <a:r>
              <a:rPr lang="en-US" sz="6600" b="1" dirty="0">
                <a:hlinkClick r:id="rId2"/>
              </a:rPr>
              <a:t>http://</a:t>
            </a:r>
            <a:r>
              <a:rPr lang="en-US" sz="6600" b="1" dirty="0" smtClean="0">
                <a:hlinkClick r:id="rId2"/>
              </a:rPr>
              <a:t>bit.ly/Throughput</a:t>
            </a:r>
            <a:endParaRPr lang="en-US" sz="6600" b="1" dirty="0" smtClean="0"/>
          </a:p>
        </p:txBody>
      </p:sp>
    </p:spTree>
    <p:extLst>
      <p:ext uri="{BB962C8B-B14F-4D97-AF65-F5344CB8AC3E}">
        <p14:creationId xmlns:p14="http://schemas.microsoft.com/office/powerpoint/2010/main" val="130707775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a 73"/>
          <p:cNvGrpSpPr/>
          <p:nvPr/>
        </p:nvGrpSpPr>
        <p:grpSpPr>
          <a:xfrm>
            <a:off x="772196" y="359309"/>
            <a:ext cx="2534884" cy="1500446"/>
            <a:chOff x="1259632" y="2132856"/>
            <a:chExt cx="2304256" cy="1500446"/>
          </a:xfrm>
        </p:grpSpPr>
        <p:pic>
          <p:nvPicPr>
            <p:cNvPr id="3"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a:solidFill>
              <a:schemeClr val="bg1"/>
            </a:solidFill>
          </p:spPr>
        </p:pic>
        <p:sp>
          <p:nvSpPr>
            <p:cNvPr id="4"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dirty="0" smtClean="0"/>
                <a:t>Probability Refresher</a:t>
              </a:r>
              <a:endParaRPr lang="en-US" sz="3200" dirty="0"/>
            </a:p>
          </p:txBody>
        </p:sp>
      </p:grpSp>
      <p:grpSp>
        <p:nvGrpSpPr>
          <p:cNvPr id="5" name="Grupa 73"/>
          <p:cNvGrpSpPr/>
          <p:nvPr/>
        </p:nvGrpSpPr>
        <p:grpSpPr>
          <a:xfrm>
            <a:off x="772196" y="1955890"/>
            <a:ext cx="2534884" cy="1500446"/>
            <a:chOff x="1259632" y="2132856"/>
            <a:chExt cx="2304256" cy="1500446"/>
          </a:xfrm>
        </p:grpSpPr>
        <p:pic>
          <p:nvPicPr>
            <p:cNvPr id="6"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7"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smtClean="0"/>
                <a:t>Sampling</a:t>
              </a:r>
              <a:endParaRPr lang="en-US" sz="3200" dirty="0"/>
            </a:p>
          </p:txBody>
        </p:sp>
      </p:grpSp>
      <p:grpSp>
        <p:nvGrpSpPr>
          <p:cNvPr id="8" name="Grupa 73"/>
          <p:cNvGrpSpPr/>
          <p:nvPr/>
        </p:nvGrpSpPr>
        <p:grpSpPr>
          <a:xfrm>
            <a:off x="772196" y="3552471"/>
            <a:ext cx="2534884" cy="1500446"/>
            <a:chOff x="1259632" y="2132856"/>
            <a:chExt cx="2304256" cy="1500446"/>
          </a:xfrm>
        </p:grpSpPr>
        <p:pic>
          <p:nvPicPr>
            <p:cNvPr id="9"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10"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smtClean="0"/>
                <a:t>Getting Data</a:t>
              </a:r>
              <a:endParaRPr lang="en-US" sz="3200" dirty="0"/>
            </a:p>
          </p:txBody>
        </p:sp>
      </p:grpSp>
      <p:grpSp>
        <p:nvGrpSpPr>
          <p:cNvPr id="13" name="Grupa 73"/>
          <p:cNvGrpSpPr/>
          <p:nvPr/>
        </p:nvGrpSpPr>
        <p:grpSpPr>
          <a:xfrm>
            <a:off x="772196" y="5149052"/>
            <a:ext cx="2534884" cy="1500446"/>
            <a:chOff x="1259632" y="2132856"/>
            <a:chExt cx="2304256" cy="1500446"/>
          </a:xfrm>
        </p:grpSpPr>
        <p:pic>
          <p:nvPicPr>
            <p:cNvPr id="14"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15"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dirty="0" smtClean="0"/>
                <a:t>Forecasting with Data</a:t>
              </a:r>
              <a:endParaRPr lang="en-US" sz="3200" dirty="0"/>
            </a:p>
          </p:txBody>
        </p:sp>
      </p:grpSp>
      <p:sp>
        <p:nvSpPr>
          <p:cNvPr id="16" name="TextBox 15"/>
          <p:cNvSpPr txBox="1"/>
          <p:nvPr/>
        </p:nvSpPr>
        <p:spPr>
          <a:xfrm>
            <a:off x="3977640" y="670560"/>
            <a:ext cx="7553478" cy="584775"/>
          </a:xfrm>
          <a:prstGeom prst="rect">
            <a:avLst/>
          </a:prstGeom>
          <a:noFill/>
        </p:spPr>
        <p:txBody>
          <a:bodyPr wrap="none" rtlCol="0">
            <a:spAutoFit/>
          </a:bodyPr>
          <a:lstStyle/>
          <a:p>
            <a:r>
              <a:rPr lang="en-US" sz="3200" dirty="0" smtClean="0"/>
              <a:t>Undo all of the statistics you learnt </a:t>
            </a:r>
            <a:r>
              <a:rPr lang="en-US" sz="3200" smtClean="0"/>
              <a:t>in school</a:t>
            </a:r>
            <a:endParaRPr lang="en-US" sz="3200"/>
          </a:p>
        </p:txBody>
      </p:sp>
      <p:sp>
        <p:nvSpPr>
          <p:cNvPr id="17" name="TextBox 16"/>
          <p:cNvSpPr txBox="1"/>
          <p:nvPr/>
        </p:nvSpPr>
        <p:spPr>
          <a:xfrm>
            <a:off x="3977640" y="2323637"/>
            <a:ext cx="7186904" cy="584775"/>
          </a:xfrm>
          <a:prstGeom prst="rect">
            <a:avLst/>
          </a:prstGeom>
          <a:noFill/>
        </p:spPr>
        <p:txBody>
          <a:bodyPr wrap="none" rtlCol="0">
            <a:spAutoFit/>
          </a:bodyPr>
          <a:lstStyle/>
          <a:p>
            <a:r>
              <a:rPr lang="en-US" sz="3200" smtClean="0"/>
              <a:t>Learn how much data we need to forecast</a:t>
            </a:r>
            <a:endParaRPr lang="en-US" sz="3200" dirty="0"/>
          </a:p>
        </p:txBody>
      </p:sp>
      <p:sp>
        <p:nvSpPr>
          <p:cNvPr id="18" name="TextBox 17"/>
          <p:cNvSpPr txBox="1"/>
          <p:nvPr/>
        </p:nvSpPr>
        <p:spPr>
          <a:xfrm>
            <a:off x="3977640" y="3819465"/>
            <a:ext cx="7871642" cy="584775"/>
          </a:xfrm>
          <a:prstGeom prst="rect">
            <a:avLst/>
          </a:prstGeom>
          <a:noFill/>
        </p:spPr>
        <p:txBody>
          <a:bodyPr wrap="none" rtlCol="0">
            <a:spAutoFit/>
          </a:bodyPr>
          <a:lstStyle/>
          <a:p>
            <a:r>
              <a:rPr lang="en-US" sz="3200" dirty="0" smtClean="0"/>
              <a:t>Learn how to get historical data </a:t>
            </a:r>
            <a:r>
              <a:rPr lang="en-US" sz="3200" smtClean="0"/>
              <a:t>and estimates</a:t>
            </a:r>
            <a:endParaRPr lang="en-US" sz="3200" dirty="0"/>
          </a:p>
        </p:txBody>
      </p:sp>
      <p:sp>
        <p:nvSpPr>
          <p:cNvPr id="19" name="TextBox 18"/>
          <p:cNvSpPr txBox="1"/>
          <p:nvPr/>
        </p:nvSpPr>
        <p:spPr>
          <a:xfrm>
            <a:off x="3977640" y="5516799"/>
            <a:ext cx="6798208" cy="584775"/>
          </a:xfrm>
          <a:prstGeom prst="rect">
            <a:avLst/>
          </a:prstGeom>
          <a:noFill/>
        </p:spPr>
        <p:txBody>
          <a:bodyPr wrap="none" rtlCol="0">
            <a:spAutoFit/>
          </a:bodyPr>
          <a:lstStyle/>
          <a:p>
            <a:r>
              <a:rPr lang="en-US" sz="3200" dirty="0" smtClean="0"/>
              <a:t>Practice using historical data to forecast</a:t>
            </a:r>
            <a:endParaRPr lang="en-US" sz="3200" dirty="0"/>
          </a:p>
        </p:txBody>
      </p:sp>
      <p:sp>
        <p:nvSpPr>
          <p:cNvPr id="20" name="Frame 19"/>
          <p:cNvSpPr/>
          <p:nvPr/>
        </p:nvSpPr>
        <p:spPr>
          <a:xfrm>
            <a:off x="289560" y="4982290"/>
            <a:ext cx="11559722" cy="1833970"/>
          </a:xfrm>
          <a:prstGeom prst="frame">
            <a:avLst>
              <a:gd name="adj1" fmla="val 668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59855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92" y="1"/>
            <a:ext cx="9697510" cy="68580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15275" y="5877592"/>
            <a:ext cx="4171950" cy="980408"/>
          </a:xfrm>
          <a:prstGeom prst="rect">
            <a:avLst/>
          </a:prstGeom>
        </p:spPr>
      </p:pic>
    </p:spTree>
    <p:extLst>
      <p:ext uri="{BB962C8B-B14F-4D97-AF65-F5344CB8AC3E}">
        <p14:creationId xmlns:p14="http://schemas.microsoft.com/office/powerpoint/2010/main" val="62201177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697511" cy="68580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15275" y="5877592"/>
            <a:ext cx="4171950" cy="980408"/>
          </a:xfrm>
          <a:prstGeom prst="rect">
            <a:avLst/>
          </a:prstGeom>
        </p:spPr>
      </p:pic>
    </p:spTree>
    <p:extLst>
      <p:ext uri="{BB962C8B-B14F-4D97-AF65-F5344CB8AC3E}">
        <p14:creationId xmlns:p14="http://schemas.microsoft.com/office/powerpoint/2010/main" val="2263804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697511" cy="68580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15275" y="5877592"/>
            <a:ext cx="4171950" cy="980408"/>
          </a:xfrm>
          <a:prstGeom prst="rect">
            <a:avLst/>
          </a:prstGeom>
        </p:spPr>
      </p:pic>
    </p:spTree>
    <p:extLst>
      <p:ext uri="{BB962C8B-B14F-4D97-AF65-F5344CB8AC3E}">
        <p14:creationId xmlns:p14="http://schemas.microsoft.com/office/powerpoint/2010/main" val="181639675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697511" cy="68580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15275" y="0"/>
            <a:ext cx="4171950" cy="980408"/>
          </a:xfrm>
          <a:prstGeom prst="rect">
            <a:avLst/>
          </a:prstGeom>
        </p:spPr>
      </p:pic>
    </p:spTree>
    <p:extLst>
      <p:ext uri="{BB962C8B-B14F-4D97-AF65-F5344CB8AC3E}">
        <p14:creationId xmlns:p14="http://schemas.microsoft.com/office/powerpoint/2010/main" val="180432103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74191" y="4593849"/>
            <a:ext cx="10757304" cy="830997"/>
          </a:xfrm>
          <a:prstGeom prst="rect">
            <a:avLst/>
          </a:prstGeom>
          <a:noFill/>
        </p:spPr>
        <p:txBody>
          <a:bodyPr wrap="none" rtlCol="0">
            <a:spAutoFit/>
          </a:bodyPr>
          <a:lstStyle/>
          <a:p>
            <a:r>
              <a:rPr lang="en-US" sz="4800" b="1" dirty="0" smtClean="0"/>
              <a:t>3.5 days + 3.5 + 3.5 + 3.5 + 3.5 = 17.5 days</a:t>
            </a:r>
            <a:endParaRPr lang="en-US" sz="4800" b="1" dirty="0"/>
          </a:p>
        </p:txBody>
      </p:sp>
      <p:sp>
        <p:nvSpPr>
          <p:cNvPr id="5" name="TextBox 4"/>
          <p:cNvSpPr txBox="1"/>
          <p:nvPr/>
        </p:nvSpPr>
        <p:spPr>
          <a:xfrm>
            <a:off x="502444" y="2051239"/>
            <a:ext cx="11187112" cy="1569660"/>
          </a:xfrm>
          <a:prstGeom prst="rect">
            <a:avLst/>
          </a:prstGeom>
          <a:noFill/>
        </p:spPr>
        <p:txBody>
          <a:bodyPr wrap="square" rtlCol="0">
            <a:spAutoFit/>
          </a:bodyPr>
          <a:lstStyle/>
          <a:p>
            <a:pPr algn="ctr"/>
            <a:r>
              <a:rPr lang="en-US" sz="4800" b="1" dirty="0" smtClean="0"/>
              <a:t>1 to 6 days + 1 to 6 + 1 to 6 + 1 to 6 + 1 to 6 = 5 to 30 days</a:t>
            </a:r>
            <a:endParaRPr lang="en-US" sz="4800" b="1" dirty="0"/>
          </a:p>
        </p:txBody>
      </p:sp>
      <p:sp>
        <p:nvSpPr>
          <p:cNvPr id="7" name="Title 6"/>
          <p:cNvSpPr>
            <a:spLocks noGrp="1"/>
          </p:cNvSpPr>
          <p:nvPr>
            <p:ph type="title"/>
          </p:nvPr>
        </p:nvSpPr>
        <p:spPr/>
        <p:txBody>
          <a:bodyPr/>
          <a:lstStyle/>
          <a:p>
            <a:r>
              <a:rPr lang="en-US" dirty="0" smtClean="0"/>
              <a:t>On average (or median), Arithmetic fails</a:t>
            </a:r>
            <a:r>
              <a:rPr lang="is-IS" dirty="0" smtClean="0"/>
              <a:t>….</a:t>
            </a:r>
            <a:endParaRPr lang="en-US" dirty="0"/>
          </a:p>
        </p:txBody>
      </p:sp>
    </p:spTree>
    <p:extLst>
      <p:ext uri="{BB962C8B-B14F-4D97-AF65-F5344CB8AC3E}">
        <p14:creationId xmlns:p14="http://schemas.microsoft.com/office/powerpoint/2010/main" val="484674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133600" y="152401"/>
            <a:ext cx="8153400" cy="1384995"/>
          </a:xfrm>
          <a:prstGeom prst="rect">
            <a:avLst/>
          </a:prstGeom>
          <a:noFill/>
        </p:spPr>
        <p:txBody>
          <a:bodyPr wrap="square" rtlCol="0">
            <a:spAutoFit/>
          </a:bodyPr>
          <a:lstStyle/>
          <a:p>
            <a:pPr algn="ctr"/>
            <a:r>
              <a:rPr lang="en-US" sz="2800" dirty="0"/>
              <a:t>Probabilistic Forecasting combines many uncertain inputs to find many possible outcomes, and what outcomes are more likely than others</a:t>
            </a:r>
          </a:p>
        </p:txBody>
      </p:sp>
      <p:grpSp>
        <p:nvGrpSpPr>
          <p:cNvPr id="7" name="Group 6"/>
          <p:cNvGrpSpPr/>
          <p:nvPr/>
        </p:nvGrpSpPr>
        <p:grpSpPr>
          <a:xfrm>
            <a:off x="3352802" y="2631664"/>
            <a:ext cx="5277903" cy="2952312"/>
            <a:chOff x="1524000" y="1983784"/>
            <a:chExt cx="5181600" cy="3197816"/>
          </a:xfrm>
        </p:grpSpPr>
        <p:cxnSp>
          <p:nvCxnSpPr>
            <p:cNvPr id="8" name="Straight Connector 7"/>
            <p:cNvCxnSpPr/>
            <p:nvPr/>
          </p:nvCxnSpPr>
          <p:spPr>
            <a:xfrm flipV="1">
              <a:off x="3962399" y="2057400"/>
              <a:ext cx="1" cy="3124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4114800" y="1983784"/>
              <a:ext cx="0" cy="3197816"/>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V="1">
              <a:off x="4267200" y="1983784"/>
              <a:ext cx="0" cy="3197816"/>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3505200" y="2667000"/>
              <a:ext cx="0" cy="25146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3657600" y="2438400"/>
              <a:ext cx="0" cy="2743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V="1">
              <a:off x="3810000" y="2209800"/>
              <a:ext cx="0" cy="2971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4419600" y="2057400"/>
              <a:ext cx="0" cy="3124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4572000" y="2133601"/>
              <a:ext cx="0" cy="3047999"/>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4724400" y="2362201"/>
              <a:ext cx="0" cy="2819399"/>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3048000" y="3581400"/>
              <a:ext cx="0" cy="1600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3200400" y="3276600"/>
              <a:ext cx="0" cy="19050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3352800" y="2971800"/>
              <a:ext cx="0" cy="2209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V="1">
              <a:off x="4876800" y="2514600"/>
              <a:ext cx="0" cy="26670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V="1">
              <a:off x="5029200" y="2895600"/>
              <a:ext cx="0" cy="22860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5181600" y="3124200"/>
              <a:ext cx="0" cy="20574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V="1">
              <a:off x="2590800" y="4343400"/>
              <a:ext cx="0" cy="838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2743200" y="4114800"/>
              <a:ext cx="0" cy="1066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2895600" y="3810000"/>
              <a:ext cx="0" cy="13716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5334000" y="3352800"/>
              <a:ext cx="0" cy="1828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486400" y="3710376"/>
              <a:ext cx="0" cy="1471224"/>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V="1">
              <a:off x="5638800" y="3962400"/>
              <a:ext cx="0" cy="1219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V="1">
              <a:off x="2133600" y="4800600"/>
              <a:ext cx="0" cy="3810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2286000" y="4686300"/>
              <a:ext cx="0" cy="4953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2438400" y="4495800"/>
              <a:ext cx="0" cy="685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5791200" y="4192292"/>
              <a:ext cx="0" cy="989308"/>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5943600" y="4381500"/>
              <a:ext cx="0" cy="8001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6096000" y="4572000"/>
              <a:ext cx="0" cy="6096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1981200" y="4876800"/>
              <a:ext cx="0" cy="304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1524000" y="5029200"/>
              <a:ext cx="0" cy="1524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1676400" y="4991100"/>
              <a:ext cx="0" cy="1905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V="1">
              <a:off x="1828800" y="4933950"/>
              <a:ext cx="0" cy="24765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6705600" y="4991100"/>
              <a:ext cx="0" cy="1905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6248400" y="4686300"/>
              <a:ext cx="0" cy="4953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V="1">
              <a:off x="6400800" y="4781550"/>
              <a:ext cx="0" cy="40005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6553200" y="4933950"/>
              <a:ext cx="0" cy="247650"/>
            </a:xfrm>
            <a:prstGeom prst="line">
              <a:avLst/>
            </a:prstGeom>
            <a:ln w="76200"/>
          </p:spPr>
          <p:style>
            <a:lnRef idx="1">
              <a:schemeClr val="accent1"/>
            </a:lnRef>
            <a:fillRef idx="0">
              <a:schemeClr val="accent1"/>
            </a:fillRef>
            <a:effectRef idx="0">
              <a:schemeClr val="accent1"/>
            </a:effectRef>
            <a:fontRef idx="minor">
              <a:schemeClr val="tx1"/>
            </a:fontRef>
          </p:style>
        </p:cxnSp>
      </p:grpSp>
      <p:cxnSp>
        <p:nvCxnSpPr>
          <p:cNvPr id="43" name="Straight Connector 42"/>
          <p:cNvCxnSpPr/>
          <p:nvPr/>
        </p:nvCxnSpPr>
        <p:spPr>
          <a:xfrm>
            <a:off x="3276601" y="2938927"/>
            <a:ext cx="0" cy="2681783"/>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3276603" y="5787892"/>
            <a:ext cx="5541799" cy="523220"/>
          </a:xfrm>
          <a:prstGeom prst="rect">
            <a:avLst/>
          </a:prstGeom>
          <a:noFill/>
        </p:spPr>
        <p:txBody>
          <a:bodyPr wrap="square" rtlCol="0">
            <a:spAutoFit/>
          </a:bodyPr>
          <a:lstStyle/>
          <a:p>
            <a:pPr algn="ctr"/>
            <a:r>
              <a:rPr lang="en-US" sz="2800" b="1" dirty="0"/>
              <a:t>Time to Complete Backlog</a:t>
            </a:r>
          </a:p>
        </p:txBody>
      </p:sp>
      <p:cxnSp>
        <p:nvCxnSpPr>
          <p:cNvPr id="45" name="Straight Connector 44"/>
          <p:cNvCxnSpPr/>
          <p:nvPr/>
        </p:nvCxnSpPr>
        <p:spPr>
          <a:xfrm>
            <a:off x="6172200" y="2200186"/>
            <a:ext cx="0" cy="3391997"/>
          </a:xfrm>
          <a:prstGeom prst="line">
            <a:avLst/>
          </a:prstGeom>
          <a:ln w="12700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366656" y="2247132"/>
            <a:ext cx="2626957" cy="3345051"/>
            <a:chOff x="4814455" y="1569849"/>
            <a:chExt cx="4114800" cy="3611751"/>
          </a:xfrm>
        </p:grpSpPr>
        <p:sp>
          <p:nvSpPr>
            <p:cNvPr id="47" name="Rectangle 46"/>
            <p:cNvSpPr/>
            <p:nvPr/>
          </p:nvSpPr>
          <p:spPr>
            <a:xfrm>
              <a:off x="4814455" y="1569849"/>
              <a:ext cx="4114800" cy="3611751"/>
            </a:xfrm>
            <a:prstGeom prst="rect">
              <a:avLst/>
            </a:prstGeom>
            <a:solidFill>
              <a:srgbClr val="00B05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p:cNvSpPr txBox="1"/>
            <p:nvPr/>
          </p:nvSpPr>
          <p:spPr>
            <a:xfrm>
              <a:off x="5562600" y="2107650"/>
              <a:ext cx="3056634" cy="1495420"/>
            </a:xfrm>
            <a:prstGeom prst="rect">
              <a:avLst/>
            </a:prstGeom>
            <a:noFill/>
          </p:spPr>
          <p:txBody>
            <a:bodyPr wrap="square" rtlCol="0">
              <a:spAutoFit/>
            </a:bodyPr>
            <a:lstStyle/>
            <a:p>
              <a:r>
                <a:rPr lang="en-US" sz="2800" b="1" dirty="0"/>
                <a:t>50% Possible Outcomes</a:t>
              </a:r>
            </a:p>
          </p:txBody>
        </p:sp>
      </p:grpSp>
      <p:grpSp>
        <p:nvGrpSpPr>
          <p:cNvPr id="49" name="Group 48"/>
          <p:cNvGrpSpPr/>
          <p:nvPr/>
        </p:nvGrpSpPr>
        <p:grpSpPr>
          <a:xfrm>
            <a:off x="6324600" y="2243878"/>
            <a:ext cx="2754406" cy="3345051"/>
            <a:chOff x="699655" y="1569849"/>
            <a:chExt cx="4114800" cy="3611751"/>
          </a:xfrm>
        </p:grpSpPr>
        <p:sp>
          <p:nvSpPr>
            <p:cNvPr id="50" name="Rectangle 49"/>
            <p:cNvSpPr/>
            <p:nvPr/>
          </p:nvSpPr>
          <p:spPr>
            <a:xfrm>
              <a:off x="699655" y="1569849"/>
              <a:ext cx="4114800" cy="3611751"/>
            </a:xfrm>
            <a:prstGeom prst="rect">
              <a:avLst/>
            </a:prstGeom>
            <a:solidFill>
              <a:srgbClr val="FF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p:cNvSpPr txBox="1"/>
            <p:nvPr/>
          </p:nvSpPr>
          <p:spPr>
            <a:xfrm>
              <a:off x="1364196" y="2124351"/>
              <a:ext cx="2802559" cy="1495420"/>
            </a:xfrm>
            <a:prstGeom prst="rect">
              <a:avLst/>
            </a:prstGeom>
            <a:noFill/>
          </p:spPr>
          <p:txBody>
            <a:bodyPr wrap="square" rtlCol="0">
              <a:spAutoFit/>
            </a:bodyPr>
            <a:lstStyle/>
            <a:p>
              <a:r>
                <a:rPr lang="en-US" sz="2800" b="1" dirty="0"/>
                <a:t>50% Possible Outcomes</a:t>
              </a:r>
            </a:p>
          </p:txBody>
        </p:sp>
      </p:grpSp>
      <p:sp>
        <p:nvSpPr>
          <p:cNvPr id="52" name="Isosceles Triangle 51"/>
          <p:cNvSpPr/>
          <p:nvPr/>
        </p:nvSpPr>
        <p:spPr>
          <a:xfrm rot="10800000">
            <a:off x="5867400" y="1557762"/>
            <a:ext cx="545254" cy="42343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p:cNvSpPr txBox="1"/>
          <p:nvPr/>
        </p:nvSpPr>
        <p:spPr>
          <a:xfrm rot="16200000">
            <a:off x="1472219" y="3814942"/>
            <a:ext cx="2862929" cy="523220"/>
          </a:xfrm>
          <a:prstGeom prst="rect">
            <a:avLst/>
          </a:prstGeom>
          <a:noFill/>
        </p:spPr>
        <p:txBody>
          <a:bodyPr wrap="square" rtlCol="0">
            <a:spAutoFit/>
          </a:bodyPr>
          <a:lstStyle/>
          <a:p>
            <a:pPr algn="ctr"/>
            <a:r>
              <a:rPr lang="en-US" sz="2800" b="1" dirty="0"/>
              <a:t>Likelihood</a:t>
            </a:r>
          </a:p>
        </p:txBody>
      </p:sp>
      <p:pic>
        <p:nvPicPr>
          <p:cNvPr id="53" name="Picture 2" descr="http://ecx.images-amazon.com/images/I/51dpo0ikBAL._SY344_PJlook-inside-v2,TopRight,1,0_SH20_BO1,204,203,200_.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84715" y="4739776"/>
            <a:ext cx="1207101" cy="1815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8938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500"/>
                                        <p:tgtEl>
                                          <p:spTgt spid="49"/>
                                        </p:tgtEl>
                                      </p:cBhvr>
                                    </p:animEffect>
                                  </p:childTnLst>
                                </p:cTn>
                              </p:par>
                              <p:par>
                                <p:cTn id="13" presetID="10" presetClass="entr" presetSubtype="0" fill="hold" nodeType="with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500"/>
                                        <p:tgtEl>
                                          <p:spTgt spid="46"/>
                                        </p:tgtEl>
                                      </p:cBhvr>
                                    </p:animEffect>
                                  </p:childTnLst>
                                </p:cTn>
                              </p:par>
                              <p:par>
                                <p:cTn id="16" presetID="10" presetClass="entr" presetSubtype="0" fill="hold" nodeType="with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39799" y="320634"/>
            <a:ext cx="10924887" cy="6001643"/>
          </a:xfrm>
          <a:prstGeom prst="rect">
            <a:avLst/>
          </a:prstGeom>
          <a:noFill/>
        </p:spPr>
        <p:txBody>
          <a:bodyPr wrap="square" rtlCol="0">
            <a:spAutoFit/>
          </a:bodyPr>
          <a:lstStyle/>
          <a:p>
            <a:pPr algn="ctr"/>
            <a:r>
              <a:rPr lang="en-US" sz="4800" b="1" dirty="0" smtClean="0"/>
              <a:t>Every spreadsheet and </a:t>
            </a:r>
            <a:br>
              <a:rPr lang="en-US" sz="4800" b="1" dirty="0" smtClean="0"/>
            </a:br>
            <a:r>
              <a:rPr lang="en-US" sz="4800" b="1" dirty="0" smtClean="0"/>
              <a:t>exercise worksheet is here:</a:t>
            </a:r>
          </a:p>
          <a:p>
            <a:pPr algn="ctr"/>
            <a:endParaRPr lang="en-US" sz="4800" b="1" dirty="0"/>
          </a:p>
          <a:p>
            <a:pPr algn="ctr"/>
            <a:r>
              <a:rPr lang="en-US" sz="4800" b="1" dirty="0" err="1" smtClean="0"/>
              <a:t>Bit.ly</a:t>
            </a:r>
            <a:r>
              <a:rPr lang="en-US" sz="4800" b="1" dirty="0" smtClean="0"/>
              <a:t>/</a:t>
            </a:r>
            <a:r>
              <a:rPr lang="en-US" sz="4800" b="1" dirty="0" err="1" smtClean="0"/>
              <a:t>SimResources</a:t>
            </a:r>
            <a:r>
              <a:rPr lang="en-US" sz="4800" b="1" dirty="0" smtClean="0"/>
              <a:t>  </a:t>
            </a:r>
            <a:r>
              <a:rPr lang="en-US" sz="4000" dirty="0" smtClean="0"/>
              <a:t>(</a:t>
            </a:r>
            <a:r>
              <a:rPr lang="en-US" sz="4000" dirty="0" err="1" smtClean="0"/>
              <a:t>gitHub</a:t>
            </a:r>
            <a:r>
              <a:rPr lang="en-US" sz="4000" dirty="0" smtClean="0"/>
              <a:t>)</a:t>
            </a:r>
          </a:p>
          <a:p>
            <a:pPr algn="ctr"/>
            <a:endParaRPr lang="en-US" sz="4800" b="1" dirty="0" smtClean="0"/>
          </a:p>
          <a:p>
            <a:pPr algn="ctr"/>
            <a:r>
              <a:rPr lang="en-US" sz="4800" dirty="0" smtClean="0"/>
              <a:t>or</a:t>
            </a:r>
            <a:r>
              <a:rPr lang="en-US" sz="4800" b="1" dirty="0" smtClean="0"/>
              <a:t> </a:t>
            </a:r>
            <a:r>
              <a:rPr lang="en-US" sz="4800" b="1" dirty="0" err="1" smtClean="0"/>
              <a:t>FocusedObjective.com</a:t>
            </a:r>
            <a:r>
              <a:rPr lang="en-US" sz="4800" b="1" dirty="0" smtClean="0"/>
              <a:t> </a:t>
            </a:r>
            <a:r>
              <a:rPr lang="en-US" sz="4000" dirty="0" smtClean="0"/>
              <a:t>(free stuff)</a:t>
            </a:r>
          </a:p>
          <a:p>
            <a:pPr algn="ctr"/>
            <a:endParaRPr lang="en-US" sz="4800" b="1" dirty="0" smtClean="0"/>
          </a:p>
          <a:p>
            <a:pPr algn="ctr"/>
            <a:r>
              <a:rPr lang="en-US" sz="4800" dirty="0" smtClean="0"/>
              <a:t>or</a:t>
            </a:r>
            <a:r>
              <a:rPr lang="en-US" sz="4800" b="1" dirty="0" smtClean="0"/>
              <a:t>  @</a:t>
            </a:r>
            <a:r>
              <a:rPr lang="en-US" sz="4800" b="1" dirty="0" err="1" smtClean="0"/>
              <a:t>t_magennis</a:t>
            </a:r>
            <a:r>
              <a:rPr lang="en-US" sz="4800" b="1" dirty="0" smtClean="0"/>
              <a:t> </a:t>
            </a:r>
            <a:r>
              <a:rPr lang="en-US" sz="4000" dirty="0" smtClean="0"/>
              <a:t>(I’ve post links here)</a:t>
            </a:r>
            <a:endParaRPr lang="en-US" sz="4000" dirty="0"/>
          </a:p>
        </p:txBody>
      </p:sp>
    </p:spTree>
    <p:extLst>
      <p:ext uri="{BB962C8B-B14F-4D97-AF65-F5344CB8AC3E}">
        <p14:creationId xmlns:p14="http://schemas.microsoft.com/office/powerpoint/2010/main" val="202507637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133600" y="152401"/>
            <a:ext cx="8153400" cy="523220"/>
          </a:xfrm>
          <a:prstGeom prst="rect">
            <a:avLst/>
          </a:prstGeom>
          <a:noFill/>
        </p:spPr>
        <p:txBody>
          <a:bodyPr wrap="square" rtlCol="0">
            <a:spAutoFit/>
          </a:bodyPr>
          <a:lstStyle/>
          <a:p>
            <a:pPr algn="ctr"/>
            <a:r>
              <a:rPr lang="en-US" sz="2800" b="1" dirty="0" smtClean="0"/>
              <a:t>Seeing “How Likely”</a:t>
            </a:r>
            <a:endParaRPr lang="en-US" sz="2800" b="1" dirty="0"/>
          </a:p>
        </p:txBody>
      </p:sp>
      <p:grpSp>
        <p:nvGrpSpPr>
          <p:cNvPr id="7" name="Group 6"/>
          <p:cNvGrpSpPr/>
          <p:nvPr/>
        </p:nvGrpSpPr>
        <p:grpSpPr>
          <a:xfrm>
            <a:off x="3352802" y="2631664"/>
            <a:ext cx="5277903" cy="2952312"/>
            <a:chOff x="1524000" y="1983784"/>
            <a:chExt cx="5181600" cy="3197816"/>
          </a:xfrm>
        </p:grpSpPr>
        <p:cxnSp>
          <p:nvCxnSpPr>
            <p:cNvPr id="8" name="Straight Connector 7"/>
            <p:cNvCxnSpPr/>
            <p:nvPr/>
          </p:nvCxnSpPr>
          <p:spPr>
            <a:xfrm flipV="1">
              <a:off x="3962399" y="2057400"/>
              <a:ext cx="1" cy="3124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4114800" y="1983784"/>
              <a:ext cx="0" cy="3197816"/>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V="1">
              <a:off x="4267200" y="1983784"/>
              <a:ext cx="0" cy="3197816"/>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3505200" y="2667000"/>
              <a:ext cx="0" cy="25146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3657600" y="2438400"/>
              <a:ext cx="0" cy="2743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V="1">
              <a:off x="3810000" y="2209800"/>
              <a:ext cx="0" cy="2971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4419600" y="2057400"/>
              <a:ext cx="0" cy="3124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4572000" y="2133601"/>
              <a:ext cx="0" cy="3047999"/>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4724400" y="2362201"/>
              <a:ext cx="0" cy="2819399"/>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3048000" y="3581400"/>
              <a:ext cx="0" cy="1600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3200400" y="3276600"/>
              <a:ext cx="0" cy="19050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3352800" y="2971800"/>
              <a:ext cx="0" cy="2209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V="1">
              <a:off x="4876800" y="2514600"/>
              <a:ext cx="0" cy="26670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V="1">
              <a:off x="5029200" y="2895600"/>
              <a:ext cx="0" cy="22860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5181600" y="3124200"/>
              <a:ext cx="0" cy="20574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V="1">
              <a:off x="2590800" y="4343400"/>
              <a:ext cx="0" cy="838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2743200" y="4114800"/>
              <a:ext cx="0" cy="1066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2895600" y="3810000"/>
              <a:ext cx="0" cy="13716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5334000" y="3352800"/>
              <a:ext cx="0" cy="1828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486400" y="3710376"/>
              <a:ext cx="0" cy="1471224"/>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V="1">
              <a:off x="5638800" y="3962400"/>
              <a:ext cx="0" cy="12192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V="1">
              <a:off x="2133600" y="4800600"/>
              <a:ext cx="0" cy="3810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2286000" y="4686300"/>
              <a:ext cx="0" cy="4953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2438400" y="4495800"/>
              <a:ext cx="0" cy="685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5791200" y="4192292"/>
              <a:ext cx="0" cy="989308"/>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5943600" y="4381500"/>
              <a:ext cx="0" cy="8001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6096000" y="4572000"/>
              <a:ext cx="0" cy="6096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1981200" y="4876800"/>
              <a:ext cx="0" cy="3048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1524000" y="5029200"/>
              <a:ext cx="0" cy="1524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1676400" y="4991100"/>
              <a:ext cx="0" cy="1905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V="1">
              <a:off x="1828800" y="4933950"/>
              <a:ext cx="0" cy="24765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6705600" y="4991100"/>
              <a:ext cx="0" cy="1905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6248400" y="4686300"/>
              <a:ext cx="0" cy="49530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V="1">
              <a:off x="6400800" y="4781550"/>
              <a:ext cx="0" cy="40005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6553200" y="4933950"/>
              <a:ext cx="0" cy="247650"/>
            </a:xfrm>
            <a:prstGeom prst="line">
              <a:avLst/>
            </a:prstGeom>
            <a:ln w="76200"/>
          </p:spPr>
          <p:style>
            <a:lnRef idx="1">
              <a:schemeClr val="accent1"/>
            </a:lnRef>
            <a:fillRef idx="0">
              <a:schemeClr val="accent1"/>
            </a:fillRef>
            <a:effectRef idx="0">
              <a:schemeClr val="accent1"/>
            </a:effectRef>
            <a:fontRef idx="minor">
              <a:schemeClr val="tx1"/>
            </a:fontRef>
          </p:style>
        </p:cxnSp>
      </p:grpSp>
      <p:cxnSp>
        <p:nvCxnSpPr>
          <p:cNvPr id="43" name="Straight Connector 42"/>
          <p:cNvCxnSpPr/>
          <p:nvPr/>
        </p:nvCxnSpPr>
        <p:spPr>
          <a:xfrm>
            <a:off x="3276601" y="2938927"/>
            <a:ext cx="0" cy="2681783"/>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3276603" y="5787892"/>
            <a:ext cx="5541799" cy="523220"/>
          </a:xfrm>
          <a:prstGeom prst="rect">
            <a:avLst/>
          </a:prstGeom>
          <a:noFill/>
        </p:spPr>
        <p:txBody>
          <a:bodyPr wrap="square" rtlCol="0">
            <a:spAutoFit/>
          </a:bodyPr>
          <a:lstStyle/>
          <a:p>
            <a:pPr algn="ctr"/>
            <a:r>
              <a:rPr lang="en-US" sz="2800" b="1" dirty="0"/>
              <a:t>Time to Complete Backlog</a:t>
            </a:r>
          </a:p>
        </p:txBody>
      </p:sp>
      <p:cxnSp>
        <p:nvCxnSpPr>
          <p:cNvPr id="45" name="Straight Connector 44"/>
          <p:cNvCxnSpPr/>
          <p:nvPr/>
        </p:nvCxnSpPr>
        <p:spPr>
          <a:xfrm>
            <a:off x="7486650" y="2191980"/>
            <a:ext cx="0" cy="3391997"/>
          </a:xfrm>
          <a:prstGeom prst="line">
            <a:avLst/>
          </a:prstGeom>
          <a:ln w="12700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366656" y="2247132"/>
            <a:ext cx="3964763" cy="3345051"/>
            <a:chOff x="4814455" y="1569849"/>
            <a:chExt cx="4114800" cy="3611751"/>
          </a:xfrm>
        </p:grpSpPr>
        <p:sp>
          <p:nvSpPr>
            <p:cNvPr id="47" name="Rectangle 46"/>
            <p:cNvSpPr/>
            <p:nvPr/>
          </p:nvSpPr>
          <p:spPr>
            <a:xfrm>
              <a:off x="4814455" y="1569849"/>
              <a:ext cx="4114800" cy="3611751"/>
            </a:xfrm>
            <a:prstGeom prst="rect">
              <a:avLst/>
            </a:prstGeom>
            <a:solidFill>
              <a:srgbClr val="00B05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p:cNvSpPr txBox="1"/>
            <p:nvPr/>
          </p:nvSpPr>
          <p:spPr>
            <a:xfrm>
              <a:off x="5562600" y="2107650"/>
              <a:ext cx="3056634" cy="1030178"/>
            </a:xfrm>
            <a:prstGeom prst="rect">
              <a:avLst/>
            </a:prstGeom>
            <a:noFill/>
          </p:spPr>
          <p:txBody>
            <a:bodyPr wrap="square" rtlCol="0">
              <a:spAutoFit/>
            </a:bodyPr>
            <a:lstStyle/>
            <a:p>
              <a:r>
                <a:rPr lang="en-US" sz="2800" b="1" dirty="0"/>
                <a:t>85% Possible Outcomes</a:t>
              </a:r>
            </a:p>
          </p:txBody>
        </p:sp>
      </p:grpSp>
      <p:grpSp>
        <p:nvGrpSpPr>
          <p:cNvPr id="49" name="Group 48"/>
          <p:cNvGrpSpPr/>
          <p:nvPr/>
        </p:nvGrpSpPr>
        <p:grpSpPr>
          <a:xfrm>
            <a:off x="7632694" y="2243878"/>
            <a:ext cx="1446312" cy="3345051"/>
            <a:chOff x="699655" y="1569849"/>
            <a:chExt cx="4114800" cy="3611751"/>
          </a:xfrm>
        </p:grpSpPr>
        <p:sp>
          <p:nvSpPr>
            <p:cNvPr id="50" name="Rectangle 49"/>
            <p:cNvSpPr/>
            <p:nvPr/>
          </p:nvSpPr>
          <p:spPr>
            <a:xfrm>
              <a:off x="699655" y="1569849"/>
              <a:ext cx="4114800" cy="3611751"/>
            </a:xfrm>
            <a:prstGeom prst="rect">
              <a:avLst/>
            </a:prstGeom>
            <a:solidFill>
              <a:srgbClr val="FF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p:cNvSpPr txBox="1"/>
            <p:nvPr/>
          </p:nvSpPr>
          <p:spPr>
            <a:xfrm>
              <a:off x="1364197" y="2124351"/>
              <a:ext cx="2802559" cy="564936"/>
            </a:xfrm>
            <a:prstGeom prst="rect">
              <a:avLst/>
            </a:prstGeom>
            <a:noFill/>
          </p:spPr>
          <p:txBody>
            <a:bodyPr wrap="square" rtlCol="0">
              <a:spAutoFit/>
            </a:bodyPr>
            <a:lstStyle/>
            <a:p>
              <a:r>
                <a:rPr lang="en-US" sz="2800" b="1" dirty="0"/>
                <a:t>15%</a:t>
              </a:r>
            </a:p>
          </p:txBody>
        </p:sp>
      </p:grpSp>
      <p:sp>
        <p:nvSpPr>
          <p:cNvPr id="52" name="Isosceles Triangle 51"/>
          <p:cNvSpPr/>
          <p:nvPr/>
        </p:nvSpPr>
        <p:spPr>
          <a:xfrm rot="10800000">
            <a:off x="7239000" y="1557762"/>
            <a:ext cx="545254" cy="42343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p:cNvSpPr txBox="1"/>
          <p:nvPr/>
        </p:nvSpPr>
        <p:spPr>
          <a:xfrm rot="16200000">
            <a:off x="1472219" y="3814942"/>
            <a:ext cx="2862929" cy="523220"/>
          </a:xfrm>
          <a:prstGeom prst="rect">
            <a:avLst/>
          </a:prstGeom>
          <a:noFill/>
        </p:spPr>
        <p:txBody>
          <a:bodyPr wrap="square" rtlCol="0">
            <a:spAutoFit/>
          </a:bodyPr>
          <a:lstStyle/>
          <a:p>
            <a:pPr algn="ctr"/>
            <a:r>
              <a:rPr lang="en-US" sz="2800" b="1" dirty="0"/>
              <a:t>Likelihood</a:t>
            </a:r>
          </a:p>
        </p:txBody>
      </p:sp>
      <p:pic>
        <p:nvPicPr>
          <p:cNvPr id="55" name="Picture 2" descr="http://ecx.images-amazon.com/images/I/51dpo0ikBAL._SY344_PJlook-inside-v2,TopRight,1,0_SH20_BO1,204,203,200_.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10199" y="4734726"/>
            <a:ext cx="1207101" cy="1815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38991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175533" y="855024"/>
            <a:ext cx="7761291" cy="4647426"/>
          </a:xfrm>
          <a:prstGeom prst="rect">
            <a:avLst/>
          </a:prstGeom>
          <a:noFill/>
        </p:spPr>
        <p:txBody>
          <a:bodyPr wrap="none" rtlCol="0">
            <a:spAutoFit/>
          </a:bodyPr>
          <a:lstStyle/>
          <a:p>
            <a:pPr algn="ctr"/>
            <a:r>
              <a:rPr lang="en-US" sz="4800" dirty="0" smtClean="0"/>
              <a:t>Siri, Add 1 to 6 five times.</a:t>
            </a:r>
          </a:p>
          <a:p>
            <a:pPr algn="ctr"/>
            <a:endParaRPr lang="en-US" sz="4800" dirty="0"/>
          </a:p>
          <a:p>
            <a:pPr algn="ctr"/>
            <a:r>
              <a:rPr lang="en-US" sz="4800" dirty="0" smtClean="0"/>
              <a:t>Cortana, Add 1 to 6 five times.</a:t>
            </a:r>
          </a:p>
          <a:p>
            <a:pPr algn="ctr"/>
            <a:endParaRPr lang="en-US" sz="4800" dirty="0" smtClean="0"/>
          </a:p>
          <a:p>
            <a:pPr algn="ctr"/>
            <a:r>
              <a:rPr lang="en-US" sz="2800" b="1" dirty="0" smtClean="0"/>
              <a:t>(sometime later)</a:t>
            </a:r>
          </a:p>
          <a:p>
            <a:pPr algn="ctr"/>
            <a:endParaRPr lang="en-US" sz="2800" b="1" dirty="0"/>
          </a:p>
          <a:p>
            <a:pPr algn="ctr"/>
            <a:r>
              <a:rPr lang="en-US" sz="4800" dirty="0" smtClean="0"/>
              <a:t>Alexa, Buy me some Vodka</a:t>
            </a:r>
            <a:r>
              <a:rPr lang="is-IS" sz="4800" dirty="0" smtClean="0"/>
              <a:t>….</a:t>
            </a:r>
            <a:endParaRPr lang="en-US" sz="4800" dirty="0"/>
          </a:p>
        </p:txBody>
      </p:sp>
    </p:spTree>
    <p:extLst>
      <p:ext uri="{BB962C8B-B14F-4D97-AF65-F5344CB8AC3E}">
        <p14:creationId xmlns:p14="http://schemas.microsoft.com/office/powerpoint/2010/main" val="7295196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 y="0"/>
            <a:ext cx="8610390" cy="68580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 y="0"/>
            <a:ext cx="11925300" cy="7554771"/>
          </a:xfrm>
          <a:prstGeom prst="rect">
            <a:avLst/>
          </a:prstGeom>
        </p:spPr>
      </p:pic>
    </p:spTree>
    <p:extLst>
      <p:ext uri="{BB962C8B-B14F-4D97-AF65-F5344CB8AC3E}">
        <p14:creationId xmlns:p14="http://schemas.microsoft.com/office/powerpoint/2010/main" val="39508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p:cNvSpPr txBox="1"/>
          <p:nvPr/>
        </p:nvSpPr>
        <p:spPr>
          <a:xfrm>
            <a:off x="5588136" y="2146697"/>
            <a:ext cx="301686" cy="369332"/>
          </a:xfrm>
          <a:prstGeom prst="rect">
            <a:avLst/>
          </a:prstGeom>
          <a:noFill/>
        </p:spPr>
        <p:txBody>
          <a:bodyPr wrap="none" rtlCol="0">
            <a:spAutoFit/>
          </a:bodyPr>
          <a:lstStyle/>
          <a:p>
            <a:r>
              <a:rPr lang="en-US" dirty="0"/>
              <a:t>9</a:t>
            </a:r>
          </a:p>
        </p:txBody>
      </p:sp>
      <p:sp>
        <p:nvSpPr>
          <p:cNvPr id="20" name="TextBox 19"/>
          <p:cNvSpPr txBox="1"/>
          <p:nvPr/>
        </p:nvSpPr>
        <p:spPr>
          <a:xfrm>
            <a:off x="5340967" y="3475385"/>
            <a:ext cx="301686" cy="369332"/>
          </a:xfrm>
          <a:prstGeom prst="rect">
            <a:avLst/>
          </a:prstGeom>
          <a:noFill/>
        </p:spPr>
        <p:txBody>
          <a:bodyPr wrap="none" rtlCol="0">
            <a:spAutoFit/>
          </a:bodyPr>
          <a:lstStyle/>
          <a:p>
            <a:r>
              <a:rPr lang="en-US" dirty="0"/>
              <a:t>5</a:t>
            </a:r>
          </a:p>
        </p:txBody>
      </p:sp>
      <p:sp>
        <p:nvSpPr>
          <p:cNvPr id="18" name="TextBox 17"/>
          <p:cNvSpPr txBox="1"/>
          <p:nvPr/>
        </p:nvSpPr>
        <p:spPr>
          <a:xfrm>
            <a:off x="5040482" y="2835360"/>
            <a:ext cx="418704" cy="369332"/>
          </a:xfrm>
          <a:prstGeom prst="rect">
            <a:avLst/>
          </a:prstGeom>
          <a:noFill/>
        </p:spPr>
        <p:txBody>
          <a:bodyPr wrap="none" rtlCol="0">
            <a:spAutoFit/>
          </a:bodyPr>
          <a:lstStyle/>
          <a:p>
            <a:r>
              <a:rPr lang="en-US" dirty="0"/>
              <a:t>13</a:t>
            </a:r>
          </a:p>
        </p:txBody>
      </p:sp>
      <p:sp>
        <p:nvSpPr>
          <p:cNvPr id="21" name="TextBox 20"/>
          <p:cNvSpPr txBox="1"/>
          <p:nvPr/>
        </p:nvSpPr>
        <p:spPr>
          <a:xfrm>
            <a:off x="5353507" y="2883191"/>
            <a:ext cx="418704" cy="369332"/>
          </a:xfrm>
          <a:prstGeom prst="rect">
            <a:avLst/>
          </a:prstGeom>
          <a:noFill/>
        </p:spPr>
        <p:txBody>
          <a:bodyPr wrap="none" rtlCol="0">
            <a:spAutoFit/>
          </a:bodyPr>
          <a:lstStyle/>
          <a:p>
            <a:r>
              <a:rPr lang="en-US" dirty="0"/>
              <a:t>13</a:t>
            </a:r>
          </a:p>
        </p:txBody>
      </p:sp>
      <p:sp>
        <p:nvSpPr>
          <p:cNvPr id="22" name="TextBox 21"/>
          <p:cNvSpPr txBox="1"/>
          <p:nvPr/>
        </p:nvSpPr>
        <p:spPr>
          <a:xfrm>
            <a:off x="4466176" y="4075472"/>
            <a:ext cx="418704" cy="369332"/>
          </a:xfrm>
          <a:prstGeom prst="rect">
            <a:avLst/>
          </a:prstGeom>
          <a:noFill/>
        </p:spPr>
        <p:txBody>
          <a:bodyPr wrap="none" rtlCol="0">
            <a:spAutoFit/>
          </a:bodyPr>
          <a:lstStyle/>
          <a:p>
            <a:r>
              <a:rPr lang="en-US" dirty="0"/>
              <a:t>11</a:t>
            </a:r>
          </a:p>
        </p:txBody>
      </p:sp>
      <p:pic>
        <p:nvPicPr>
          <p:cNvPr id="6" name="Picture 5"/>
          <p:cNvPicPr>
            <a:picLocks noChangeAspect="1"/>
          </p:cNvPicPr>
          <p:nvPr/>
        </p:nvPicPr>
        <p:blipFill>
          <a:blip r:embed="rId2" cstate="print">
            <a:clrChange>
              <a:clrFrom>
                <a:srgbClr val="313035"/>
              </a:clrFrom>
              <a:clrTo>
                <a:srgbClr val="313035">
                  <a:alpha val="0"/>
                </a:srgbClr>
              </a:clrTo>
            </a:clrChange>
            <a:extLst>
              <a:ext uri="{28A0092B-C50C-407E-A947-70E740481C1C}">
                <a14:useLocalDpi xmlns:a14="http://schemas.microsoft.com/office/drawing/2010/main" val="0"/>
              </a:ext>
            </a:extLst>
          </a:blip>
          <a:stretch>
            <a:fillRect/>
          </a:stretch>
        </p:blipFill>
        <p:spPr>
          <a:xfrm rot="1110118">
            <a:off x="4134307" y="1966361"/>
            <a:ext cx="2743200" cy="3227832"/>
          </a:xfrm>
          <a:prstGeom prst="rect">
            <a:avLst/>
          </a:prstGeom>
        </p:spPr>
      </p:pic>
      <p:sp>
        <p:nvSpPr>
          <p:cNvPr id="7" name="TextBox 6"/>
          <p:cNvSpPr txBox="1"/>
          <p:nvPr/>
        </p:nvSpPr>
        <p:spPr>
          <a:xfrm rot="1110118">
            <a:off x="5353507" y="2132478"/>
            <a:ext cx="609600" cy="461665"/>
          </a:xfrm>
          <a:prstGeom prst="rect">
            <a:avLst/>
          </a:prstGeom>
          <a:noFill/>
        </p:spPr>
        <p:txBody>
          <a:bodyPr wrap="square" rtlCol="0">
            <a:spAutoFit/>
          </a:bodyPr>
          <a:lstStyle/>
          <a:p>
            <a:r>
              <a:rPr lang="en-US" sz="2400" b="1" dirty="0"/>
              <a:t>9</a:t>
            </a:r>
          </a:p>
        </p:txBody>
      </p:sp>
      <p:sp>
        <p:nvSpPr>
          <p:cNvPr id="8" name="TextBox 7"/>
          <p:cNvSpPr txBox="1"/>
          <p:nvPr/>
        </p:nvSpPr>
        <p:spPr>
          <a:xfrm rot="1110118">
            <a:off x="4686409" y="2736956"/>
            <a:ext cx="609600" cy="461665"/>
          </a:xfrm>
          <a:prstGeom prst="rect">
            <a:avLst/>
          </a:prstGeom>
          <a:noFill/>
        </p:spPr>
        <p:txBody>
          <a:bodyPr wrap="square" rtlCol="0">
            <a:spAutoFit/>
          </a:bodyPr>
          <a:lstStyle/>
          <a:p>
            <a:r>
              <a:rPr lang="en-US" sz="2400" b="1" dirty="0"/>
              <a:t>13</a:t>
            </a:r>
          </a:p>
        </p:txBody>
      </p:sp>
      <p:sp>
        <p:nvSpPr>
          <p:cNvPr id="9" name="TextBox 8"/>
          <p:cNvSpPr txBox="1"/>
          <p:nvPr/>
        </p:nvSpPr>
        <p:spPr>
          <a:xfrm rot="1110118">
            <a:off x="4439107" y="3803756"/>
            <a:ext cx="609600" cy="461665"/>
          </a:xfrm>
          <a:prstGeom prst="rect">
            <a:avLst/>
          </a:prstGeom>
          <a:noFill/>
        </p:spPr>
        <p:txBody>
          <a:bodyPr wrap="square" rtlCol="0">
            <a:spAutoFit/>
          </a:bodyPr>
          <a:lstStyle/>
          <a:p>
            <a:r>
              <a:rPr lang="en-US" sz="2400" b="1" dirty="0"/>
              <a:t>11</a:t>
            </a:r>
          </a:p>
        </p:txBody>
      </p:sp>
      <p:sp>
        <p:nvSpPr>
          <p:cNvPr id="10" name="TextBox 9"/>
          <p:cNvSpPr txBox="1"/>
          <p:nvPr/>
        </p:nvSpPr>
        <p:spPr>
          <a:xfrm rot="1110118">
            <a:off x="5734507" y="4113678"/>
            <a:ext cx="609600" cy="461665"/>
          </a:xfrm>
          <a:prstGeom prst="rect">
            <a:avLst/>
          </a:prstGeom>
          <a:noFill/>
        </p:spPr>
        <p:txBody>
          <a:bodyPr wrap="square" rtlCol="0">
            <a:spAutoFit/>
          </a:bodyPr>
          <a:lstStyle/>
          <a:p>
            <a:r>
              <a:rPr lang="en-US" sz="2400" b="1" dirty="0"/>
              <a:t>7</a:t>
            </a:r>
          </a:p>
        </p:txBody>
      </p:sp>
      <p:sp>
        <p:nvSpPr>
          <p:cNvPr id="11" name="TextBox 10"/>
          <p:cNvSpPr txBox="1"/>
          <p:nvPr/>
        </p:nvSpPr>
        <p:spPr>
          <a:xfrm rot="1110118">
            <a:off x="5201107" y="3445912"/>
            <a:ext cx="609600" cy="461665"/>
          </a:xfrm>
          <a:prstGeom prst="rect">
            <a:avLst/>
          </a:prstGeom>
          <a:noFill/>
        </p:spPr>
        <p:txBody>
          <a:bodyPr wrap="square" rtlCol="0">
            <a:spAutoFit/>
          </a:bodyPr>
          <a:lstStyle/>
          <a:p>
            <a:r>
              <a:rPr lang="en-US" sz="2400" b="1" dirty="0"/>
              <a:t>5</a:t>
            </a:r>
          </a:p>
        </p:txBody>
      </p:sp>
      <p:pic>
        <p:nvPicPr>
          <p:cNvPr id="12" name="Picture 11"/>
          <p:cNvPicPr>
            <a:picLocks noChangeAspect="1"/>
          </p:cNvPicPr>
          <p:nvPr/>
        </p:nvPicPr>
        <p:blipFill>
          <a:blip r:embed="rId2" cstate="print">
            <a:clrChange>
              <a:clrFrom>
                <a:srgbClr val="313035"/>
              </a:clrFrom>
              <a:clrTo>
                <a:srgbClr val="313035">
                  <a:alpha val="0"/>
                </a:srgbClr>
              </a:clrTo>
            </a:clrChange>
            <a:extLst>
              <a:ext uri="{28A0092B-C50C-407E-A947-70E740481C1C}">
                <a14:useLocalDpi xmlns:a14="http://schemas.microsoft.com/office/drawing/2010/main" val="0"/>
              </a:ext>
            </a:extLst>
          </a:blip>
          <a:stretch>
            <a:fillRect/>
          </a:stretch>
        </p:blipFill>
        <p:spPr>
          <a:xfrm rot="20829749">
            <a:off x="1619707" y="2351679"/>
            <a:ext cx="2743200" cy="3227832"/>
          </a:xfrm>
          <a:prstGeom prst="rect">
            <a:avLst/>
          </a:prstGeom>
        </p:spPr>
      </p:pic>
      <p:sp>
        <p:nvSpPr>
          <p:cNvPr id="13" name="TextBox 12"/>
          <p:cNvSpPr txBox="1"/>
          <p:nvPr/>
        </p:nvSpPr>
        <p:spPr>
          <a:xfrm rot="20829749">
            <a:off x="2838907" y="2517796"/>
            <a:ext cx="609600" cy="461665"/>
          </a:xfrm>
          <a:prstGeom prst="rect">
            <a:avLst/>
          </a:prstGeom>
          <a:noFill/>
        </p:spPr>
        <p:txBody>
          <a:bodyPr wrap="square" rtlCol="0">
            <a:spAutoFit/>
          </a:bodyPr>
          <a:lstStyle/>
          <a:p>
            <a:r>
              <a:rPr lang="en-US" sz="2400" b="1" dirty="0"/>
              <a:t>35</a:t>
            </a:r>
          </a:p>
        </p:txBody>
      </p:sp>
      <p:sp>
        <p:nvSpPr>
          <p:cNvPr id="14" name="TextBox 13"/>
          <p:cNvSpPr txBox="1"/>
          <p:nvPr/>
        </p:nvSpPr>
        <p:spPr>
          <a:xfrm rot="20829749">
            <a:off x="2153107" y="3279796"/>
            <a:ext cx="609600" cy="461665"/>
          </a:xfrm>
          <a:prstGeom prst="rect">
            <a:avLst/>
          </a:prstGeom>
          <a:noFill/>
        </p:spPr>
        <p:txBody>
          <a:bodyPr wrap="square" rtlCol="0">
            <a:spAutoFit/>
          </a:bodyPr>
          <a:lstStyle/>
          <a:p>
            <a:r>
              <a:rPr lang="en-US" sz="2400" b="1" dirty="0"/>
              <a:t>14</a:t>
            </a:r>
          </a:p>
        </p:txBody>
      </p:sp>
      <p:sp>
        <p:nvSpPr>
          <p:cNvPr id="15" name="TextBox 14"/>
          <p:cNvSpPr txBox="1"/>
          <p:nvPr/>
        </p:nvSpPr>
        <p:spPr>
          <a:xfrm rot="20829749">
            <a:off x="2061585" y="4602360"/>
            <a:ext cx="609600" cy="461665"/>
          </a:xfrm>
          <a:prstGeom prst="rect">
            <a:avLst/>
          </a:prstGeom>
          <a:noFill/>
        </p:spPr>
        <p:txBody>
          <a:bodyPr wrap="square" rtlCol="0">
            <a:spAutoFit/>
          </a:bodyPr>
          <a:lstStyle/>
          <a:p>
            <a:r>
              <a:rPr lang="en-US" sz="2400" b="1" dirty="0"/>
              <a:t>  4</a:t>
            </a:r>
          </a:p>
        </p:txBody>
      </p:sp>
      <p:sp>
        <p:nvSpPr>
          <p:cNvPr id="16" name="TextBox 15"/>
          <p:cNvSpPr txBox="1"/>
          <p:nvPr/>
        </p:nvSpPr>
        <p:spPr>
          <a:xfrm rot="20829749">
            <a:off x="3219907" y="4498996"/>
            <a:ext cx="609600" cy="461665"/>
          </a:xfrm>
          <a:prstGeom prst="rect">
            <a:avLst/>
          </a:prstGeom>
          <a:noFill/>
        </p:spPr>
        <p:txBody>
          <a:bodyPr wrap="square" rtlCol="0">
            <a:spAutoFit/>
          </a:bodyPr>
          <a:lstStyle/>
          <a:p>
            <a:r>
              <a:rPr lang="en-US" sz="2400" b="1" dirty="0"/>
              <a:t>19</a:t>
            </a:r>
          </a:p>
        </p:txBody>
      </p:sp>
      <p:sp>
        <p:nvSpPr>
          <p:cNvPr id="17" name="TextBox 16"/>
          <p:cNvSpPr txBox="1"/>
          <p:nvPr/>
        </p:nvSpPr>
        <p:spPr>
          <a:xfrm rot="20829749">
            <a:off x="2686507" y="3831230"/>
            <a:ext cx="609600" cy="461665"/>
          </a:xfrm>
          <a:prstGeom prst="rect">
            <a:avLst/>
          </a:prstGeom>
          <a:noFill/>
        </p:spPr>
        <p:txBody>
          <a:bodyPr wrap="square" rtlCol="0">
            <a:spAutoFit/>
          </a:bodyPr>
          <a:lstStyle/>
          <a:p>
            <a:r>
              <a:rPr lang="en-US" sz="2400" b="1" dirty="0"/>
              <a:t>1</a:t>
            </a:r>
          </a:p>
        </p:txBody>
      </p:sp>
      <p:sp>
        <p:nvSpPr>
          <p:cNvPr id="24" name="TextBox 23"/>
          <p:cNvSpPr txBox="1"/>
          <p:nvPr/>
        </p:nvSpPr>
        <p:spPr>
          <a:xfrm>
            <a:off x="7304131" y="3659167"/>
            <a:ext cx="712054" cy="400110"/>
          </a:xfrm>
          <a:prstGeom prst="rect">
            <a:avLst/>
          </a:prstGeom>
          <a:noFill/>
        </p:spPr>
        <p:txBody>
          <a:bodyPr wrap="none" rtlCol="0">
            <a:spAutoFit/>
          </a:bodyPr>
          <a:lstStyle/>
          <a:p>
            <a:r>
              <a:rPr lang="en-US" sz="2000" dirty="0"/>
              <a:t>Sum:</a:t>
            </a:r>
          </a:p>
        </p:txBody>
      </p:sp>
      <p:sp>
        <p:nvSpPr>
          <p:cNvPr id="25" name="TextBox 24"/>
          <p:cNvSpPr txBox="1"/>
          <p:nvPr/>
        </p:nvSpPr>
        <p:spPr>
          <a:xfrm>
            <a:off x="8305800" y="3683588"/>
            <a:ext cx="444352" cy="400110"/>
          </a:xfrm>
          <a:prstGeom prst="rect">
            <a:avLst/>
          </a:prstGeom>
          <a:noFill/>
        </p:spPr>
        <p:txBody>
          <a:bodyPr wrap="none" rtlCol="0">
            <a:spAutoFit/>
          </a:bodyPr>
          <a:lstStyle/>
          <a:p>
            <a:r>
              <a:rPr lang="en-US" sz="2000" b="1" u="sng" dirty="0"/>
              <a:t>51</a:t>
            </a:r>
          </a:p>
        </p:txBody>
      </p:sp>
      <p:sp>
        <p:nvSpPr>
          <p:cNvPr id="26" name="TextBox 25"/>
          <p:cNvSpPr txBox="1"/>
          <p:nvPr/>
        </p:nvSpPr>
        <p:spPr>
          <a:xfrm>
            <a:off x="8945055" y="2087268"/>
            <a:ext cx="314510" cy="400110"/>
          </a:xfrm>
          <a:prstGeom prst="rect">
            <a:avLst/>
          </a:prstGeom>
          <a:noFill/>
        </p:spPr>
        <p:txBody>
          <a:bodyPr wrap="none" rtlCol="0">
            <a:spAutoFit/>
          </a:bodyPr>
          <a:lstStyle/>
          <a:p>
            <a:r>
              <a:rPr lang="en-US" sz="2000" dirty="0"/>
              <a:t>1</a:t>
            </a:r>
          </a:p>
        </p:txBody>
      </p:sp>
      <p:sp>
        <p:nvSpPr>
          <p:cNvPr id="27" name="TextBox 26"/>
          <p:cNvSpPr txBox="1"/>
          <p:nvPr/>
        </p:nvSpPr>
        <p:spPr>
          <a:xfrm>
            <a:off x="8953896" y="2388188"/>
            <a:ext cx="314510" cy="400110"/>
          </a:xfrm>
          <a:prstGeom prst="rect">
            <a:avLst/>
          </a:prstGeom>
          <a:noFill/>
        </p:spPr>
        <p:txBody>
          <a:bodyPr wrap="none" rtlCol="0">
            <a:spAutoFit/>
          </a:bodyPr>
          <a:lstStyle/>
          <a:p>
            <a:r>
              <a:rPr lang="en-US" sz="2000" dirty="0"/>
              <a:t>4</a:t>
            </a:r>
          </a:p>
        </p:txBody>
      </p:sp>
      <p:sp>
        <p:nvSpPr>
          <p:cNvPr id="28" name="TextBox 27"/>
          <p:cNvSpPr txBox="1"/>
          <p:nvPr/>
        </p:nvSpPr>
        <p:spPr>
          <a:xfrm>
            <a:off x="8953896" y="2692988"/>
            <a:ext cx="314510" cy="400110"/>
          </a:xfrm>
          <a:prstGeom prst="rect">
            <a:avLst/>
          </a:prstGeom>
          <a:noFill/>
        </p:spPr>
        <p:txBody>
          <a:bodyPr wrap="none" rtlCol="0">
            <a:spAutoFit/>
          </a:bodyPr>
          <a:lstStyle/>
          <a:p>
            <a:r>
              <a:rPr lang="en-US" sz="2000" dirty="0"/>
              <a:t>7</a:t>
            </a:r>
          </a:p>
        </p:txBody>
      </p:sp>
      <p:sp>
        <p:nvSpPr>
          <p:cNvPr id="29" name="TextBox 28"/>
          <p:cNvSpPr txBox="1"/>
          <p:nvPr/>
        </p:nvSpPr>
        <p:spPr>
          <a:xfrm>
            <a:off x="8953896" y="2997788"/>
            <a:ext cx="314510" cy="400110"/>
          </a:xfrm>
          <a:prstGeom prst="rect">
            <a:avLst/>
          </a:prstGeom>
          <a:noFill/>
        </p:spPr>
        <p:txBody>
          <a:bodyPr wrap="none" rtlCol="0">
            <a:spAutoFit/>
          </a:bodyPr>
          <a:lstStyle/>
          <a:p>
            <a:r>
              <a:rPr lang="en-US" sz="2000" dirty="0"/>
              <a:t>5</a:t>
            </a:r>
          </a:p>
        </p:txBody>
      </p:sp>
      <p:sp>
        <p:nvSpPr>
          <p:cNvPr id="30" name="TextBox 29"/>
          <p:cNvSpPr txBox="1"/>
          <p:nvPr/>
        </p:nvSpPr>
        <p:spPr>
          <a:xfrm>
            <a:off x="8953896" y="3302588"/>
            <a:ext cx="444352" cy="400110"/>
          </a:xfrm>
          <a:prstGeom prst="rect">
            <a:avLst/>
          </a:prstGeom>
          <a:noFill/>
        </p:spPr>
        <p:txBody>
          <a:bodyPr wrap="none" rtlCol="0">
            <a:spAutoFit/>
          </a:bodyPr>
          <a:lstStyle/>
          <a:p>
            <a:r>
              <a:rPr lang="en-US" sz="2000" dirty="0"/>
              <a:t>11</a:t>
            </a:r>
          </a:p>
        </p:txBody>
      </p:sp>
      <p:sp>
        <p:nvSpPr>
          <p:cNvPr id="31" name="TextBox 30"/>
          <p:cNvSpPr txBox="1"/>
          <p:nvPr/>
        </p:nvSpPr>
        <p:spPr>
          <a:xfrm>
            <a:off x="8953896" y="3683588"/>
            <a:ext cx="444352" cy="400110"/>
          </a:xfrm>
          <a:prstGeom prst="rect">
            <a:avLst/>
          </a:prstGeom>
          <a:noFill/>
        </p:spPr>
        <p:txBody>
          <a:bodyPr wrap="none" rtlCol="0">
            <a:spAutoFit/>
          </a:bodyPr>
          <a:lstStyle/>
          <a:p>
            <a:r>
              <a:rPr lang="en-US" sz="2000" b="1" u="sng" dirty="0"/>
              <a:t>28</a:t>
            </a:r>
          </a:p>
        </p:txBody>
      </p:sp>
      <p:sp>
        <p:nvSpPr>
          <p:cNvPr id="32" name="TextBox 31"/>
          <p:cNvSpPr txBox="1"/>
          <p:nvPr/>
        </p:nvSpPr>
        <p:spPr>
          <a:xfrm>
            <a:off x="9935655" y="2071720"/>
            <a:ext cx="444352" cy="400110"/>
          </a:xfrm>
          <a:prstGeom prst="rect">
            <a:avLst/>
          </a:prstGeom>
          <a:noFill/>
        </p:spPr>
        <p:txBody>
          <a:bodyPr wrap="none" rtlCol="0">
            <a:spAutoFit/>
          </a:bodyPr>
          <a:lstStyle/>
          <a:p>
            <a:r>
              <a:rPr lang="en-US" sz="2000" dirty="0"/>
              <a:t>35</a:t>
            </a:r>
          </a:p>
        </p:txBody>
      </p:sp>
      <p:sp>
        <p:nvSpPr>
          <p:cNvPr id="33" name="TextBox 32"/>
          <p:cNvSpPr txBox="1"/>
          <p:nvPr/>
        </p:nvSpPr>
        <p:spPr>
          <a:xfrm>
            <a:off x="9944496" y="2372640"/>
            <a:ext cx="444352" cy="400110"/>
          </a:xfrm>
          <a:prstGeom prst="rect">
            <a:avLst/>
          </a:prstGeom>
          <a:noFill/>
        </p:spPr>
        <p:txBody>
          <a:bodyPr wrap="none" rtlCol="0">
            <a:spAutoFit/>
          </a:bodyPr>
          <a:lstStyle/>
          <a:p>
            <a:r>
              <a:rPr lang="en-US" sz="2000" dirty="0"/>
              <a:t>19</a:t>
            </a:r>
          </a:p>
        </p:txBody>
      </p:sp>
      <p:sp>
        <p:nvSpPr>
          <p:cNvPr id="34" name="TextBox 33"/>
          <p:cNvSpPr txBox="1"/>
          <p:nvPr/>
        </p:nvSpPr>
        <p:spPr>
          <a:xfrm>
            <a:off x="9944496" y="2677440"/>
            <a:ext cx="314510" cy="400110"/>
          </a:xfrm>
          <a:prstGeom prst="rect">
            <a:avLst/>
          </a:prstGeom>
          <a:noFill/>
        </p:spPr>
        <p:txBody>
          <a:bodyPr wrap="none" rtlCol="0">
            <a:spAutoFit/>
          </a:bodyPr>
          <a:lstStyle/>
          <a:p>
            <a:r>
              <a:rPr lang="en-US" sz="2000" dirty="0"/>
              <a:t>5</a:t>
            </a:r>
          </a:p>
        </p:txBody>
      </p:sp>
      <p:sp>
        <p:nvSpPr>
          <p:cNvPr id="35" name="TextBox 34"/>
          <p:cNvSpPr txBox="1"/>
          <p:nvPr/>
        </p:nvSpPr>
        <p:spPr>
          <a:xfrm>
            <a:off x="9944496" y="2982240"/>
            <a:ext cx="444352" cy="400110"/>
          </a:xfrm>
          <a:prstGeom prst="rect">
            <a:avLst/>
          </a:prstGeom>
          <a:noFill/>
        </p:spPr>
        <p:txBody>
          <a:bodyPr wrap="none" rtlCol="0">
            <a:spAutoFit/>
          </a:bodyPr>
          <a:lstStyle/>
          <a:p>
            <a:r>
              <a:rPr lang="en-US" sz="2000" dirty="0"/>
              <a:t>13</a:t>
            </a:r>
          </a:p>
        </p:txBody>
      </p:sp>
      <p:sp>
        <p:nvSpPr>
          <p:cNvPr id="36" name="TextBox 35"/>
          <p:cNvSpPr txBox="1"/>
          <p:nvPr/>
        </p:nvSpPr>
        <p:spPr>
          <a:xfrm>
            <a:off x="9944496" y="3287040"/>
            <a:ext cx="444352" cy="400110"/>
          </a:xfrm>
          <a:prstGeom prst="rect">
            <a:avLst/>
          </a:prstGeom>
          <a:noFill/>
        </p:spPr>
        <p:txBody>
          <a:bodyPr wrap="none" rtlCol="0">
            <a:spAutoFit/>
          </a:bodyPr>
          <a:lstStyle/>
          <a:p>
            <a:r>
              <a:rPr lang="en-US" sz="2000" dirty="0"/>
              <a:t>11</a:t>
            </a:r>
          </a:p>
        </p:txBody>
      </p:sp>
      <p:sp>
        <p:nvSpPr>
          <p:cNvPr id="37" name="TextBox 36"/>
          <p:cNvSpPr txBox="1"/>
          <p:nvPr/>
        </p:nvSpPr>
        <p:spPr>
          <a:xfrm>
            <a:off x="9944496" y="3668040"/>
            <a:ext cx="444352" cy="400110"/>
          </a:xfrm>
          <a:prstGeom prst="rect">
            <a:avLst/>
          </a:prstGeom>
          <a:noFill/>
        </p:spPr>
        <p:txBody>
          <a:bodyPr wrap="none" rtlCol="0">
            <a:spAutoFit/>
          </a:bodyPr>
          <a:lstStyle/>
          <a:p>
            <a:r>
              <a:rPr lang="en-US" sz="2000" b="1" u="sng" dirty="0"/>
              <a:t>83</a:t>
            </a:r>
          </a:p>
        </p:txBody>
      </p:sp>
      <p:sp>
        <p:nvSpPr>
          <p:cNvPr id="38" name="TextBox 37"/>
          <p:cNvSpPr txBox="1"/>
          <p:nvPr/>
        </p:nvSpPr>
        <p:spPr>
          <a:xfrm>
            <a:off x="7927565" y="1565536"/>
            <a:ext cx="865091" cy="400110"/>
          </a:xfrm>
          <a:prstGeom prst="rect">
            <a:avLst/>
          </a:prstGeom>
          <a:noFill/>
        </p:spPr>
        <p:txBody>
          <a:bodyPr wrap="square" rtlCol="0">
            <a:spAutoFit/>
          </a:bodyPr>
          <a:lstStyle/>
          <a:p>
            <a:r>
              <a:rPr lang="en-US" sz="2000" b="1" dirty="0"/>
              <a:t>Trial 1</a:t>
            </a:r>
          </a:p>
        </p:txBody>
      </p:sp>
      <p:sp>
        <p:nvSpPr>
          <p:cNvPr id="39" name="TextBox 38"/>
          <p:cNvSpPr txBox="1"/>
          <p:nvPr/>
        </p:nvSpPr>
        <p:spPr>
          <a:xfrm>
            <a:off x="8715663" y="1565536"/>
            <a:ext cx="829370" cy="400110"/>
          </a:xfrm>
          <a:prstGeom prst="rect">
            <a:avLst/>
          </a:prstGeom>
          <a:noFill/>
        </p:spPr>
        <p:txBody>
          <a:bodyPr wrap="square" rtlCol="0">
            <a:spAutoFit/>
          </a:bodyPr>
          <a:lstStyle/>
          <a:p>
            <a:r>
              <a:rPr lang="en-US" sz="2000" b="1" dirty="0"/>
              <a:t>Trial 2</a:t>
            </a:r>
          </a:p>
        </p:txBody>
      </p:sp>
      <p:sp>
        <p:nvSpPr>
          <p:cNvPr id="40" name="TextBox 39"/>
          <p:cNvSpPr txBox="1"/>
          <p:nvPr/>
        </p:nvSpPr>
        <p:spPr>
          <a:xfrm>
            <a:off x="9545033" y="1560549"/>
            <a:ext cx="1122968" cy="400110"/>
          </a:xfrm>
          <a:prstGeom prst="rect">
            <a:avLst/>
          </a:prstGeom>
          <a:noFill/>
        </p:spPr>
        <p:txBody>
          <a:bodyPr wrap="square" rtlCol="0">
            <a:spAutoFit/>
          </a:bodyPr>
          <a:lstStyle/>
          <a:p>
            <a:r>
              <a:rPr lang="en-US" sz="2000" b="1" dirty="0"/>
              <a:t>Trial 100</a:t>
            </a:r>
          </a:p>
        </p:txBody>
      </p:sp>
      <p:sp>
        <p:nvSpPr>
          <p:cNvPr id="41" name="TextBox 40"/>
          <p:cNvSpPr txBox="1"/>
          <p:nvPr/>
        </p:nvSpPr>
        <p:spPr>
          <a:xfrm>
            <a:off x="9468040" y="3676743"/>
            <a:ext cx="360996" cy="400110"/>
          </a:xfrm>
          <a:prstGeom prst="rect">
            <a:avLst/>
          </a:prstGeom>
          <a:noFill/>
        </p:spPr>
        <p:txBody>
          <a:bodyPr wrap="none" rtlCol="0">
            <a:spAutoFit/>
          </a:bodyPr>
          <a:lstStyle/>
          <a:p>
            <a:r>
              <a:rPr lang="en-US" sz="2000" dirty="0"/>
              <a:t>…</a:t>
            </a:r>
          </a:p>
        </p:txBody>
      </p:sp>
      <p:sp>
        <p:nvSpPr>
          <p:cNvPr id="2" name="Title 1"/>
          <p:cNvSpPr>
            <a:spLocks noGrp="1"/>
          </p:cNvSpPr>
          <p:nvPr>
            <p:ph type="title"/>
          </p:nvPr>
        </p:nvSpPr>
        <p:spPr/>
        <p:txBody>
          <a:bodyPr/>
          <a:lstStyle/>
          <a:p>
            <a:r>
              <a:rPr lang="en-US" dirty="0" smtClean="0"/>
              <a:t>Resampling (Bootstrapping)</a:t>
            </a:r>
            <a:endParaRPr lang="en-US" dirty="0"/>
          </a:p>
        </p:txBody>
      </p:sp>
    </p:spTree>
    <p:extLst>
      <p:ext uri="{BB962C8B-B14F-4D97-AF65-F5344CB8AC3E}">
        <p14:creationId xmlns:p14="http://schemas.microsoft.com/office/powerpoint/2010/main" val="1264336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56" presetClass="path" presetSubtype="0" accel="50000" decel="50000" fill="hold" grpId="0" nodeType="clickEffect">
                                  <p:stCondLst>
                                    <p:cond delay="0"/>
                                  </p:stCondLst>
                                  <p:childTnLst>
                                    <p:animMotion origin="layout" path="M -3.54167E-6 -4.81481E-6 L 0.3125 -0.275 " pathEditMode="relative" rAng="0" ptsTypes="AA">
                                      <p:cBhvr>
                                        <p:cTn id="11" dur="2000" fill="hold"/>
                                        <p:tgtEl>
                                          <p:spTgt spid="22"/>
                                        </p:tgtEl>
                                        <p:attrNameLst>
                                          <p:attrName>ppt_x</p:attrName>
                                          <p:attrName>ppt_y</p:attrName>
                                        </p:attrNameLst>
                                      </p:cBhvr>
                                      <p:rCtr x="15625" y="-13750"/>
                                    </p:animMotion>
                                  </p:childTnLst>
                                </p:cTn>
                              </p:par>
                            </p:childTnLst>
                          </p:cTn>
                        </p:par>
                      </p:childTnLst>
                    </p:cTn>
                  </p:par>
                  <p:par>
                    <p:cTn id="12" fill="hold">
                      <p:stCondLst>
                        <p:cond delay="indefinite"/>
                      </p:stCondLst>
                      <p:childTnLst>
                        <p:par>
                          <p:cTn id="13" fill="hold">
                            <p:stCondLst>
                              <p:cond delay="0"/>
                            </p:stCondLst>
                            <p:childTnLst>
                              <p:par>
                                <p:cTn id="14" presetID="56" presetClass="path" presetSubtype="0" accel="50000" decel="50000" fill="hold" grpId="0" nodeType="clickEffect">
                                  <p:stCondLst>
                                    <p:cond delay="0"/>
                                  </p:stCondLst>
                                  <p:childTnLst>
                                    <p:animMotion origin="layout" path="M 0 -2.22222E-6 L 0.2375 -0.05463 " pathEditMode="relative" rAng="0" ptsTypes="AA">
                                      <p:cBhvr>
                                        <p:cTn id="15" dur="2000" fill="hold"/>
                                        <p:tgtEl>
                                          <p:spTgt spid="21"/>
                                        </p:tgtEl>
                                        <p:attrNameLst>
                                          <p:attrName>ppt_x</p:attrName>
                                          <p:attrName>ppt_y</p:attrName>
                                        </p:attrNameLst>
                                      </p:cBhvr>
                                      <p:rCtr x="11875" y="-2731"/>
                                    </p:animMotion>
                                  </p:childTnLst>
                                </p:cTn>
                              </p:par>
                            </p:childTnLst>
                          </p:cTn>
                        </p:par>
                      </p:childTnLst>
                    </p:cTn>
                  </p:par>
                  <p:par>
                    <p:cTn id="16" fill="hold">
                      <p:stCondLst>
                        <p:cond delay="indefinite"/>
                      </p:stCondLst>
                      <p:childTnLst>
                        <p:par>
                          <p:cTn id="17" fill="hold">
                            <p:stCondLst>
                              <p:cond delay="0"/>
                            </p:stCondLst>
                            <p:childTnLst>
                              <p:par>
                                <p:cTn id="18" presetID="56" presetClass="path" presetSubtype="0" accel="50000" decel="50000" fill="hold" grpId="0" nodeType="clickEffect">
                                  <p:stCondLst>
                                    <p:cond delay="0"/>
                                  </p:stCondLst>
                                  <p:childTnLst>
                                    <p:animMotion origin="layout" path="M 1.04167E-6 2.22222E-6 L 0.26315 -0.00533 " pathEditMode="relative" rAng="0" ptsTypes="AA">
                                      <p:cBhvr>
                                        <p:cTn id="19" dur="2000" fill="hold"/>
                                        <p:tgtEl>
                                          <p:spTgt spid="18"/>
                                        </p:tgtEl>
                                        <p:attrNameLst>
                                          <p:attrName>ppt_x</p:attrName>
                                          <p:attrName>ppt_y</p:attrName>
                                        </p:attrNameLst>
                                      </p:cBhvr>
                                      <p:rCtr x="13151" y="-278"/>
                                    </p:animMotion>
                                  </p:childTnLst>
                                </p:cTn>
                              </p:par>
                            </p:childTnLst>
                          </p:cTn>
                        </p:par>
                      </p:childTnLst>
                    </p:cTn>
                  </p:par>
                  <p:par>
                    <p:cTn id="20" fill="hold">
                      <p:stCondLst>
                        <p:cond delay="indefinite"/>
                      </p:stCondLst>
                      <p:childTnLst>
                        <p:par>
                          <p:cTn id="21" fill="hold">
                            <p:stCondLst>
                              <p:cond delay="0"/>
                            </p:stCondLst>
                            <p:childTnLst>
                              <p:par>
                                <p:cTn id="22" presetID="56" presetClass="path" presetSubtype="0" accel="50000" decel="50000" fill="hold" grpId="0" nodeType="clickEffect">
                                  <p:stCondLst>
                                    <p:cond delay="0"/>
                                  </p:stCondLst>
                                  <p:childTnLst>
                                    <p:animMotion origin="layout" path="M -6.25E-7 -4.81481E-6 L 0.24805 -0.05231 " pathEditMode="relative" rAng="0" ptsTypes="AA">
                                      <p:cBhvr>
                                        <p:cTn id="23" dur="2000" fill="hold"/>
                                        <p:tgtEl>
                                          <p:spTgt spid="20"/>
                                        </p:tgtEl>
                                        <p:attrNameLst>
                                          <p:attrName>ppt_x</p:attrName>
                                          <p:attrName>ppt_y</p:attrName>
                                        </p:attrNameLst>
                                      </p:cBhvr>
                                      <p:rCtr x="12396" y="-2616"/>
                                    </p:animMotion>
                                  </p:childTnLst>
                                </p:cTn>
                              </p:par>
                            </p:childTnLst>
                          </p:cTn>
                        </p:par>
                      </p:childTnLst>
                    </p:cTn>
                  </p:par>
                  <p:par>
                    <p:cTn id="24" fill="hold">
                      <p:stCondLst>
                        <p:cond delay="indefinite"/>
                      </p:stCondLst>
                      <p:childTnLst>
                        <p:par>
                          <p:cTn id="25" fill="hold">
                            <p:stCondLst>
                              <p:cond delay="0"/>
                            </p:stCondLst>
                            <p:childTnLst>
                              <p:par>
                                <p:cTn id="26" presetID="56" presetClass="path" presetSubtype="0" accel="50000" decel="50000" fill="hold" grpId="0" nodeType="clickEffect">
                                  <p:stCondLst>
                                    <p:cond delay="0"/>
                                  </p:stCondLst>
                                  <p:childTnLst>
                                    <p:animMotion origin="layout" path="M -3.125E-6 -4.81481E-6 L 0.22709 0.18102 " pathEditMode="relative" rAng="0" ptsTypes="AA">
                                      <p:cBhvr>
                                        <p:cTn id="27" dur="2000" fill="hold"/>
                                        <p:tgtEl>
                                          <p:spTgt spid="19"/>
                                        </p:tgtEl>
                                        <p:attrNameLst>
                                          <p:attrName>ppt_x</p:attrName>
                                          <p:attrName>ppt_y</p:attrName>
                                        </p:attrNameLst>
                                      </p:cBhvr>
                                      <p:rCtr x="11354" y="9051"/>
                                    </p:animMotion>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fade">
                                      <p:cBhvr>
                                        <p:cTn id="42" dur="500"/>
                                        <p:tgtEl>
                                          <p:spTgt spid="2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fade">
                                      <p:cBhvr>
                                        <p:cTn id="45" dur="500"/>
                                        <p:tgtEl>
                                          <p:spTgt spid="2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fade">
                                      <p:cBhvr>
                                        <p:cTn id="48" dur="500"/>
                                        <p:tgtEl>
                                          <p:spTgt spid="2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fade">
                                      <p:cBhvr>
                                        <p:cTn id="51" dur="500"/>
                                        <p:tgtEl>
                                          <p:spTgt spid="2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fade">
                                      <p:cBhvr>
                                        <p:cTn id="54" dur="500"/>
                                        <p:tgtEl>
                                          <p:spTgt spid="3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1"/>
                                        </p:tgtEl>
                                        <p:attrNameLst>
                                          <p:attrName>style.visibility</p:attrName>
                                        </p:attrNameLst>
                                      </p:cBhvr>
                                      <p:to>
                                        <p:strVal val="visible"/>
                                      </p:to>
                                    </p:set>
                                    <p:animEffect transition="in" filter="fade">
                                      <p:cBhvr>
                                        <p:cTn id="57" dur="500"/>
                                        <p:tgtEl>
                                          <p:spTgt spid="3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32"/>
                                        </p:tgtEl>
                                        <p:attrNameLst>
                                          <p:attrName>style.visibility</p:attrName>
                                        </p:attrNameLst>
                                      </p:cBhvr>
                                      <p:to>
                                        <p:strVal val="visible"/>
                                      </p:to>
                                    </p:set>
                                    <p:animEffect transition="in" filter="fade">
                                      <p:cBhvr>
                                        <p:cTn id="65" dur="500"/>
                                        <p:tgtEl>
                                          <p:spTgt spid="32"/>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33"/>
                                        </p:tgtEl>
                                        <p:attrNameLst>
                                          <p:attrName>style.visibility</p:attrName>
                                        </p:attrNameLst>
                                      </p:cBhvr>
                                      <p:to>
                                        <p:strVal val="visible"/>
                                      </p:to>
                                    </p:set>
                                    <p:animEffect transition="in" filter="fade">
                                      <p:cBhvr>
                                        <p:cTn id="68" dur="500"/>
                                        <p:tgtEl>
                                          <p:spTgt spid="33"/>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4"/>
                                        </p:tgtEl>
                                        <p:attrNameLst>
                                          <p:attrName>style.visibility</p:attrName>
                                        </p:attrNameLst>
                                      </p:cBhvr>
                                      <p:to>
                                        <p:strVal val="visible"/>
                                      </p:to>
                                    </p:set>
                                    <p:animEffect transition="in" filter="fade">
                                      <p:cBhvr>
                                        <p:cTn id="71" dur="500"/>
                                        <p:tgtEl>
                                          <p:spTgt spid="34"/>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5"/>
                                        </p:tgtEl>
                                        <p:attrNameLst>
                                          <p:attrName>style.visibility</p:attrName>
                                        </p:attrNameLst>
                                      </p:cBhvr>
                                      <p:to>
                                        <p:strVal val="visible"/>
                                      </p:to>
                                    </p:set>
                                    <p:animEffect transition="in" filter="fade">
                                      <p:cBhvr>
                                        <p:cTn id="74" dur="500"/>
                                        <p:tgtEl>
                                          <p:spTgt spid="35"/>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6"/>
                                        </p:tgtEl>
                                        <p:attrNameLst>
                                          <p:attrName>style.visibility</p:attrName>
                                        </p:attrNameLst>
                                      </p:cBhvr>
                                      <p:to>
                                        <p:strVal val="visible"/>
                                      </p:to>
                                    </p:set>
                                    <p:animEffect transition="in" filter="fade">
                                      <p:cBhvr>
                                        <p:cTn id="77" dur="500"/>
                                        <p:tgtEl>
                                          <p:spTgt spid="36"/>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7"/>
                                        </p:tgtEl>
                                        <p:attrNameLst>
                                          <p:attrName>style.visibility</p:attrName>
                                        </p:attrNameLst>
                                      </p:cBhvr>
                                      <p:to>
                                        <p:strVal val="visible"/>
                                      </p:to>
                                    </p:set>
                                    <p:animEffect transition="in" filter="fade">
                                      <p:cBhvr>
                                        <p:cTn id="80" dur="500"/>
                                        <p:tgtEl>
                                          <p:spTgt spid="37"/>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40"/>
                                        </p:tgtEl>
                                        <p:attrNameLst>
                                          <p:attrName>style.visibility</p:attrName>
                                        </p:attrNameLst>
                                      </p:cBhvr>
                                      <p:to>
                                        <p:strVal val="visible"/>
                                      </p:to>
                                    </p:set>
                                    <p:animEffect transition="in" filter="fade">
                                      <p:cBhvr>
                                        <p:cTn id="83" dur="500"/>
                                        <p:tgtEl>
                                          <p:spTgt spid="40"/>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1"/>
                                        </p:tgtEl>
                                        <p:attrNameLst>
                                          <p:attrName>style.visibility</p:attrName>
                                        </p:attrNameLst>
                                      </p:cBhvr>
                                      <p:to>
                                        <p:strVal val="visible"/>
                                      </p:to>
                                    </p:set>
                                    <p:animEffect transition="in" filter="fade">
                                      <p:cBhvr>
                                        <p:cTn id="8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18" grpId="0"/>
      <p:bldP spid="21" grpId="0"/>
      <p:bldP spid="22" grpId="0"/>
      <p:bldP spid="24" grpId="0"/>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0" grpId="0"/>
      <p:bldP spid="41"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4897" y="336233"/>
            <a:ext cx="9686925" cy="2769989"/>
          </a:xfrm>
          <a:prstGeom prst="rect">
            <a:avLst/>
          </a:prstGeom>
          <a:noFill/>
        </p:spPr>
        <p:txBody>
          <a:bodyPr wrap="square" rtlCol="0">
            <a:spAutoFit/>
          </a:bodyPr>
          <a:lstStyle/>
          <a:p>
            <a:pPr algn="ctr"/>
            <a:r>
              <a:rPr lang="en-US" sz="5400" b="1" dirty="0" smtClean="0"/>
              <a:t/>
            </a:r>
            <a:br>
              <a:rPr lang="en-US" sz="5400" b="1" dirty="0" smtClean="0"/>
            </a:br>
            <a:r>
              <a:rPr lang="en-US" sz="5400" b="1" dirty="0" smtClean="0"/>
              <a:t>Q. </a:t>
            </a:r>
            <a:r>
              <a:rPr lang="en-US" sz="6000" b="1" dirty="0" smtClean="0"/>
              <a:t>Could I make a simple forecast tool that worked?</a:t>
            </a:r>
            <a:endParaRPr lang="en-US" sz="6000" b="1" dirty="0"/>
          </a:p>
        </p:txBody>
      </p:sp>
      <p:sp>
        <p:nvSpPr>
          <p:cNvPr id="3" name="Rectangle 2"/>
          <p:cNvSpPr/>
          <p:nvPr/>
        </p:nvSpPr>
        <p:spPr>
          <a:xfrm>
            <a:off x="712397" y="3788212"/>
            <a:ext cx="10790005" cy="1015663"/>
          </a:xfrm>
          <a:prstGeom prst="rect">
            <a:avLst/>
          </a:prstGeom>
        </p:spPr>
        <p:txBody>
          <a:bodyPr wrap="none">
            <a:spAutoFit/>
          </a:bodyPr>
          <a:lstStyle/>
          <a:p>
            <a:r>
              <a:rPr lang="en-US" sz="6000" b="1" dirty="0">
                <a:hlinkClick r:id="rId3"/>
              </a:rPr>
              <a:t>http://</a:t>
            </a:r>
            <a:r>
              <a:rPr lang="en-US" sz="6000" b="1" dirty="0" smtClean="0">
                <a:hlinkClick r:id="rId3"/>
              </a:rPr>
              <a:t>bit.ly/ThroughputForecast</a:t>
            </a:r>
            <a:endParaRPr lang="en-US" sz="6000" b="1" dirty="0" smtClean="0"/>
          </a:p>
        </p:txBody>
      </p:sp>
      <p:sp>
        <p:nvSpPr>
          <p:cNvPr id="4" name="TextBox 3"/>
          <p:cNvSpPr txBox="1"/>
          <p:nvPr/>
        </p:nvSpPr>
        <p:spPr>
          <a:xfrm>
            <a:off x="4043363" y="3106222"/>
            <a:ext cx="2814040" cy="369332"/>
          </a:xfrm>
          <a:prstGeom prst="rect">
            <a:avLst/>
          </a:prstGeom>
          <a:noFill/>
        </p:spPr>
        <p:txBody>
          <a:bodyPr wrap="none" rtlCol="0">
            <a:spAutoFit/>
          </a:bodyPr>
          <a:lstStyle/>
          <a:p>
            <a:r>
              <a:rPr lang="en-US" b="1" smtClean="0"/>
              <a:t>Without macros or add-ins!</a:t>
            </a:r>
            <a:endParaRPr lang="en-US" b="1"/>
          </a:p>
        </p:txBody>
      </p:sp>
    </p:spTree>
    <p:extLst>
      <p:ext uri="{BB962C8B-B14F-4D97-AF65-F5344CB8AC3E}">
        <p14:creationId xmlns:p14="http://schemas.microsoft.com/office/powerpoint/2010/main" val="43020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832899" y="28576"/>
            <a:ext cx="5838201" cy="584775"/>
          </a:xfrm>
          <a:prstGeom prst="rect">
            <a:avLst/>
          </a:prstGeom>
        </p:spPr>
        <p:txBody>
          <a:bodyPr wrap="none">
            <a:spAutoFit/>
          </a:bodyPr>
          <a:lstStyle/>
          <a:p>
            <a:r>
              <a:rPr lang="en-US" sz="3200" b="1" dirty="0"/>
              <a:t>http://</a:t>
            </a:r>
            <a:r>
              <a:rPr lang="en-US" sz="3200" b="1" dirty="0" err="1"/>
              <a:t>bit.ly</a:t>
            </a:r>
            <a:r>
              <a:rPr lang="en-US" sz="3200" b="1" dirty="0"/>
              <a:t>/</a:t>
            </a:r>
            <a:r>
              <a:rPr lang="en-US" sz="3200" b="1" dirty="0" err="1"/>
              <a:t>ThroughputForecast</a:t>
            </a:r>
            <a:endParaRPr lang="en-US" sz="3200" b="1"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8369" y="613351"/>
            <a:ext cx="8294844" cy="6312329"/>
          </a:xfrm>
          <a:prstGeom prst="rect">
            <a:avLst/>
          </a:prstGeom>
        </p:spPr>
      </p:pic>
    </p:spTree>
    <p:extLst>
      <p:ext uri="{BB962C8B-B14F-4D97-AF65-F5344CB8AC3E}">
        <p14:creationId xmlns:p14="http://schemas.microsoft.com/office/powerpoint/2010/main" val="49320007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832899" y="28576"/>
            <a:ext cx="5838201" cy="584775"/>
          </a:xfrm>
          <a:prstGeom prst="rect">
            <a:avLst/>
          </a:prstGeom>
        </p:spPr>
        <p:txBody>
          <a:bodyPr wrap="none">
            <a:spAutoFit/>
          </a:bodyPr>
          <a:lstStyle/>
          <a:p>
            <a:r>
              <a:rPr lang="en-US" sz="3200" b="1" dirty="0"/>
              <a:t>http://</a:t>
            </a:r>
            <a:r>
              <a:rPr lang="en-US" sz="3200" b="1" dirty="0" err="1"/>
              <a:t>bit.ly</a:t>
            </a:r>
            <a:r>
              <a:rPr lang="en-US" sz="3200" b="1" dirty="0"/>
              <a:t>/</a:t>
            </a:r>
            <a:r>
              <a:rPr lang="en-US" sz="3200" b="1" dirty="0" err="1"/>
              <a:t>ThroughputForecast</a:t>
            </a:r>
            <a:endParaRPr lang="en-US" sz="3200" b="1"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7148" y="557220"/>
            <a:ext cx="9403237" cy="6858000"/>
          </a:xfrm>
          <a:prstGeom prst="rect">
            <a:avLst/>
          </a:prstGeom>
        </p:spPr>
      </p:pic>
    </p:spTree>
    <p:extLst>
      <p:ext uri="{BB962C8B-B14F-4D97-AF65-F5344CB8AC3E}">
        <p14:creationId xmlns:p14="http://schemas.microsoft.com/office/powerpoint/2010/main" val="147365495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832899" y="28576"/>
            <a:ext cx="5838201" cy="584775"/>
          </a:xfrm>
          <a:prstGeom prst="rect">
            <a:avLst/>
          </a:prstGeom>
        </p:spPr>
        <p:txBody>
          <a:bodyPr wrap="none">
            <a:spAutoFit/>
          </a:bodyPr>
          <a:lstStyle/>
          <a:p>
            <a:r>
              <a:rPr lang="en-US" sz="3200" b="1" dirty="0"/>
              <a:t>http://</a:t>
            </a:r>
            <a:r>
              <a:rPr lang="en-US" sz="3200" b="1" dirty="0" err="1"/>
              <a:t>bit.ly</a:t>
            </a:r>
            <a:r>
              <a:rPr lang="en-US" sz="3200" b="1" dirty="0"/>
              <a:t>/</a:t>
            </a:r>
            <a:r>
              <a:rPr lang="en-US" sz="3200" b="1" dirty="0" err="1"/>
              <a:t>ThroughputForecast</a:t>
            </a:r>
            <a:endParaRPr lang="en-US" sz="3200" b="1"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5987" y="760413"/>
            <a:ext cx="7353313" cy="6440488"/>
          </a:xfrm>
          <a:prstGeom prst="rect">
            <a:avLst/>
          </a:prstGeom>
        </p:spPr>
      </p:pic>
    </p:spTree>
    <p:extLst>
      <p:ext uri="{BB962C8B-B14F-4D97-AF65-F5344CB8AC3E}">
        <p14:creationId xmlns:p14="http://schemas.microsoft.com/office/powerpoint/2010/main" val="211148194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2913" y="200025"/>
            <a:ext cx="11344275" cy="5170646"/>
          </a:xfrm>
          <a:prstGeom prst="rect">
            <a:avLst/>
          </a:prstGeom>
          <a:noFill/>
        </p:spPr>
        <p:txBody>
          <a:bodyPr wrap="square" rtlCol="0">
            <a:spAutoFit/>
          </a:bodyPr>
          <a:lstStyle/>
          <a:p>
            <a:pPr algn="ctr"/>
            <a:r>
              <a:rPr lang="en-US" sz="6000" dirty="0" smtClean="0"/>
              <a:t>Experiment</a:t>
            </a:r>
          </a:p>
          <a:p>
            <a:pPr algn="ctr"/>
            <a:endParaRPr lang="en-US" dirty="0"/>
          </a:p>
          <a:p>
            <a:pPr algn="ctr"/>
            <a:r>
              <a:rPr lang="en-US" sz="3600" b="1" dirty="0" smtClean="0"/>
              <a:t>From a set of *prior* throughput samples, compute the completion rate(s) for the next 6 (six) weeks.</a:t>
            </a:r>
          </a:p>
          <a:p>
            <a:pPr algn="ctr"/>
            <a:endParaRPr lang="en-US" sz="3600" dirty="0" smtClean="0"/>
          </a:p>
          <a:p>
            <a:pPr algn="ctr"/>
            <a:r>
              <a:rPr lang="en-US" sz="3600" dirty="0" smtClean="0"/>
              <a:t>Process –</a:t>
            </a:r>
            <a:endParaRPr lang="en-US" sz="3600" dirty="0"/>
          </a:p>
          <a:p>
            <a:pPr marL="342900" indent="-342900" algn="ctr">
              <a:buAutoNum type="arabicPeriod"/>
            </a:pPr>
            <a:r>
              <a:rPr lang="en-US" sz="3600" dirty="0" smtClean="0"/>
              <a:t> Repetitively sample prior throughput in sets of 6</a:t>
            </a:r>
          </a:p>
          <a:p>
            <a:pPr marL="342900" indent="-342900" algn="ctr">
              <a:buAutoNum type="arabicPeriod"/>
            </a:pPr>
            <a:r>
              <a:rPr lang="en-US" sz="3600" dirty="0" smtClean="0"/>
              <a:t>Compute how many trials complete at least 10, 20, 30, 40, 50, 60 items in 6 weeks</a:t>
            </a:r>
            <a:endParaRPr lang="en-US" sz="3600" dirty="0"/>
          </a:p>
        </p:txBody>
      </p:sp>
    </p:spTree>
    <p:extLst>
      <p:ext uri="{BB962C8B-B14F-4D97-AF65-F5344CB8AC3E}">
        <p14:creationId xmlns:p14="http://schemas.microsoft.com/office/powerpoint/2010/main" val="37356596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5763" y="271462"/>
            <a:ext cx="6503988" cy="627971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6393672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a 73"/>
          <p:cNvGrpSpPr/>
          <p:nvPr/>
        </p:nvGrpSpPr>
        <p:grpSpPr>
          <a:xfrm>
            <a:off x="772196" y="359309"/>
            <a:ext cx="2534884" cy="1500446"/>
            <a:chOff x="1259632" y="2132856"/>
            <a:chExt cx="2304256" cy="1500446"/>
          </a:xfrm>
        </p:grpSpPr>
        <p:pic>
          <p:nvPicPr>
            <p:cNvPr id="3"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a:solidFill>
              <a:schemeClr val="bg1"/>
            </a:solidFill>
          </p:spPr>
        </p:pic>
        <p:sp>
          <p:nvSpPr>
            <p:cNvPr id="4"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dirty="0" smtClean="0"/>
                <a:t>Probability Refresher</a:t>
              </a:r>
              <a:endParaRPr lang="en-US" sz="3200" dirty="0"/>
            </a:p>
          </p:txBody>
        </p:sp>
      </p:grpSp>
      <p:grpSp>
        <p:nvGrpSpPr>
          <p:cNvPr id="5" name="Grupa 73"/>
          <p:cNvGrpSpPr/>
          <p:nvPr/>
        </p:nvGrpSpPr>
        <p:grpSpPr>
          <a:xfrm>
            <a:off x="772196" y="1955890"/>
            <a:ext cx="2534884" cy="1500446"/>
            <a:chOff x="1259632" y="2132856"/>
            <a:chExt cx="2304256" cy="1500446"/>
          </a:xfrm>
        </p:grpSpPr>
        <p:pic>
          <p:nvPicPr>
            <p:cNvPr id="6"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7"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smtClean="0"/>
                <a:t>Sampling</a:t>
              </a:r>
              <a:endParaRPr lang="en-US" sz="3200" dirty="0"/>
            </a:p>
          </p:txBody>
        </p:sp>
      </p:grpSp>
      <p:grpSp>
        <p:nvGrpSpPr>
          <p:cNvPr id="8" name="Grupa 73"/>
          <p:cNvGrpSpPr/>
          <p:nvPr/>
        </p:nvGrpSpPr>
        <p:grpSpPr>
          <a:xfrm>
            <a:off x="772196" y="3552471"/>
            <a:ext cx="2534884" cy="1500446"/>
            <a:chOff x="1259632" y="2132856"/>
            <a:chExt cx="2304256" cy="1500446"/>
          </a:xfrm>
        </p:grpSpPr>
        <p:pic>
          <p:nvPicPr>
            <p:cNvPr id="9"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10"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smtClean="0"/>
                <a:t>Getting Data</a:t>
              </a:r>
              <a:endParaRPr lang="en-US" sz="3200" dirty="0"/>
            </a:p>
          </p:txBody>
        </p:sp>
      </p:grpSp>
      <p:grpSp>
        <p:nvGrpSpPr>
          <p:cNvPr id="13" name="Grupa 73"/>
          <p:cNvGrpSpPr/>
          <p:nvPr/>
        </p:nvGrpSpPr>
        <p:grpSpPr>
          <a:xfrm>
            <a:off x="772196" y="5149052"/>
            <a:ext cx="2534884" cy="1500446"/>
            <a:chOff x="1259632" y="2132856"/>
            <a:chExt cx="2304256" cy="1500446"/>
          </a:xfrm>
        </p:grpSpPr>
        <p:pic>
          <p:nvPicPr>
            <p:cNvPr id="14"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15"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dirty="0" smtClean="0"/>
                <a:t>Forecasting with Data</a:t>
              </a:r>
              <a:endParaRPr lang="en-US" sz="3200" dirty="0"/>
            </a:p>
          </p:txBody>
        </p:sp>
      </p:grpSp>
      <p:sp>
        <p:nvSpPr>
          <p:cNvPr id="16" name="TextBox 15"/>
          <p:cNvSpPr txBox="1"/>
          <p:nvPr/>
        </p:nvSpPr>
        <p:spPr>
          <a:xfrm>
            <a:off x="3977640" y="670560"/>
            <a:ext cx="7553478" cy="584775"/>
          </a:xfrm>
          <a:prstGeom prst="rect">
            <a:avLst/>
          </a:prstGeom>
          <a:noFill/>
        </p:spPr>
        <p:txBody>
          <a:bodyPr wrap="none" rtlCol="0">
            <a:spAutoFit/>
          </a:bodyPr>
          <a:lstStyle/>
          <a:p>
            <a:r>
              <a:rPr lang="en-US" sz="3200" dirty="0" smtClean="0"/>
              <a:t>Undo all of the statistics you learnt </a:t>
            </a:r>
            <a:r>
              <a:rPr lang="en-US" sz="3200" smtClean="0"/>
              <a:t>in school</a:t>
            </a:r>
            <a:endParaRPr lang="en-US" sz="3200"/>
          </a:p>
        </p:txBody>
      </p:sp>
      <p:sp>
        <p:nvSpPr>
          <p:cNvPr id="17" name="TextBox 16"/>
          <p:cNvSpPr txBox="1"/>
          <p:nvPr/>
        </p:nvSpPr>
        <p:spPr>
          <a:xfrm>
            <a:off x="3977640" y="2323637"/>
            <a:ext cx="7186904" cy="584775"/>
          </a:xfrm>
          <a:prstGeom prst="rect">
            <a:avLst/>
          </a:prstGeom>
          <a:noFill/>
        </p:spPr>
        <p:txBody>
          <a:bodyPr wrap="none" rtlCol="0">
            <a:spAutoFit/>
          </a:bodyPr>
          <a:lstStyle/>
          <a:p>
            <a:r>
              <a:rPr lang="en-US" sz="3200" smtClean="0"/>
              <a:t>Learn how much data we need to forecast</a:t>
            </a:r>
            <a:endParaRPr lang="en-US" sz="3200" dirty="0"/>
          </a:p>
        </p:txBody>
      </p:sp>
      <p:sp>
        <p:nvSpPr>
          <p:cNvPr id="18" name="TextBox 17"/>
          <p:cNvSpPr txBox="1"/>
          <p:nvPr/>
        </p:nvSpPr>
        <p:spPr>
          <a:xfrm>
            <a:off x="3977640" y="3819465"/>
            <a:ext cx="7871642" cy="584775"/>
          </a:xfrm>
          <a:prstGeom prst="rect">
            <a:avLst/>
          </a:prstGeom>
          <a:noFill/>
        </p:spPr>
        <p:txBody>
          <a:bodyPr wrap="none" rtlCol="0">
            <a:spAutoFit/>
          </a:bodyPr>
          <a:lstStyle/>
          <a:p>
            <a:r>
              <a:rPr lang="en-US" sz="3200" dirty="0" smtClean="0"/>
              <a:t>Learn how to get historical data </a:t>
            </a:r>
            <a:r>
              <a:rPr lang="en-US" sz="3200" smtClean="0"/>
              <a:t>and estimates</a:t>
            </a:r>
            <a:endParaRPr lang="en-US" sz="3200" dirty="0"/>
          </a:p>
        </p:txBody>
      </p:sp>
      <p:sp>
        <p:nvSpPr>
          <p:cNvPr id="19" name="TextBox 18"/>
          <p:cNvSpPr txBox="1"/>
          <p:nvPr/>
        </p:nvSpPr>
        <p:spPr>
          <a:xfrm>
            <a:off x="3977640" y="5516799"/>
            <a:ext cx="6798208" cy="584775"/>
          </a:xfrm>
          <a:prstGeom prst="rect">
            <a:avLst/>
          </a:prstGeom>
          <a:noFill/>
        </p:spPr>
        <p:txBody>
          <a:bodyPr wrap="none" rtlCol="0">
            <a:spAutoFit/>
          </a:bodyPr>
          <a:lstStyle/>
          <a:p>
            <a:r>
              <a:rPr lang="en-US" sz="3200" dirty="0" smtClean="0"/>
              <a:t>Practice using historical data to forecast</a:t>
            </a:r>
            <a:endParaRPr lang="en-US" sz="3200" dirty="0"/>
          </a:p>
        </p:txBody>
      </p:sp>
      <p:sp>
        <p:nvSpPr>
          <p:cNvPr id="20" name="Frame 19"/>
          <p:cNvSpPr/>
          <p:nvPr/>
        </p:nvSpPr>
        <p:spPr>
          <a:xfrm>
            <a:off x="289560" y="121920"/>
            <a:ext cx="11559722" cy="1833970"/>
          </a:xfrm>
          <a:prstGeom prst="frame">
            <a:avLst>
              <a:gd name="adj1" fmla="val 668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6729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801" y="185738"/>
            <a:ext cx="5899150" cy="645509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5" name="TextBox 4"/>
          <p:cNvSpPr txBox="1"/>
          <p:nvPr/>
        </p:nvSpPr>
        <p:spPr>
          <a:xfrm>
            <a:off x="6612717" y="359926"/>
            <a:ext cx="5411398" cy="1384995"/>
          </a:xfrm>
          <a:prstGeom prst="rect">
            <a:avLst/>
          </a:prstGeom>
          <a:noFill/>
        </p:spPr>
        <p:txBody>
          <a:bodyPr wrap="square" rtlCol="0">
            <a:spAutoFit/>
          </a:bodyPr>
          <a:lstStyle/>
          <a:p>
            <a:r>
              <a:rPr lang="en-US" sz="2800" b="1" dirty="0" smtClean="0"/>
              <a:t>24 Throughput (</a:t>
            </a:r>
            <a:r>
              <a:rPr lang="en-US" sz="2800" b="1" smtClean="0"/>
              <a:t>or velocity) Samples Randomly picked by throwing a dice</a:t>
            </a:r>
            <a:endParaRPr lang="en-US" sz="2800" b="1"/>
          </a:p>
        </p:txBody>
      </p:sp>
      <p:sp>
        <p:nvSpPr>
          <p:cNvPr id="6" name="TextBox 5"/>
          <p:cNvSpPr txBox="1"/>
          <p:nvPr/>
        </p:nvSpPr>
        <p:spPr>
          <a:xfrm>
            <a:off x="6780602" y="1912203"/>
            <a:ext cx="5243513" cy="2246769"/>
          </a:xfrm>
          <a:prstGeom prst="rect">
            <a:avLst/>
          </a:prstGeom>
          <a:noFill/>
        </p:spPr>
        <p:txBody>
          <a:bodyPr wrap="square" rtlCol="0">
            <a:spAutoFit/>
          </a:bodyPr>
          <a:lstStyle/>
          <a:p>
            <a:r>
              <a:rPr lang="en-US" sz="2000" dirty="0" smtClean="0"/>
              <a:t>1. Throw a 6-sided dice. Pick the column.</a:t>
            </a:r>
          </a:p>
          <a:p>
            <a:r>
              <a:rPr lang="en-US" sz="2000" dirty="0" smtClean="0"/>
              <a:t>2. Throw a six-sided dice and pick the row</a:t>
            </a:r>
          </a:p>
          <a:p>
            <a:r>
              <a:rPr lang="en-US" sz="2000" dirty="0" smtClean="0"/>
              <a:t>3. If it doesn’t say “Roll again” this is your throughput sample.</a:t>
            </a:r>
          </a:p>
          <a:p>
            <a:endParaRPr lang="en-US" sz="2000" dirty="0"/>
          </a:p>
          <a:p>
            <a:r>
              <a:rPr lang="en-US" sz="2000" dirty="0" smtClean="0"/>
              <a:t>Fill in the numbers for Trials 1, 2 and 3. I’ve done Trials 4 to 11 so you don’t want to kill me!</a:t>
            </a:r>
            <a:endParaRPr lang="en-US" sz="2000"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28125" r="44840" b="45625"/>
          <a:stretch/>
        </p:blipFill>
        <p:spPr>
          <a:xfrm>
            <a:off x="6780601" y="4326254"/>
            <a:ext cx="5037363" cy="2314575"/>
          </a:xfrm>
          <a:prstGeom prst="rect">
            <a:avLst/>
          </a:prstGeom>
        </p:spPr>
      </p:pic>
    </p:spTree>
    <p:extLst>
      <p:ext uri="{BB962C8B-B14F-4D97-AF65-F5344CB8AC3E}">
        <p14:creationId xmlns:p14="http://schemas.microsoft.com/office/powerpoint/2010/main" val="204087704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8768" y="249382"/>
            <a:ext cx="10726911" cy="523220"/>
          </a:xfrm>
          <a:prstGeom prst="rect">
            <a:avLst/>
          </a:prstGeom>
          <a:noFill/>
        </p:spPr>
        <p:txBody>
          <a:bodyPr wrap="none" rtlCol="0">
            <a:spAutoFit/>
          </a:bodyPr>
          <a:lstStyle/>
          <a:p>
            <a:r>
              <a:rPr lang="en-US" sz="2800" b="1" dirty="0" smtClean="0"/>
              <a:t>Come to the front and give me your Likelihood of 40, 50 and 60 stories </a:t>
            </a:r>
            <a:endParaRPr lang="en-US" sz="2800" b="1" dirty="0"/>
          </a:p>
        </p:txBody>
      </p:sp>
      <p:graphicFrame>
        <p:nvGraphicFramePr>
          <p:cNvPr id="4" name="Table 3"/>
          <p:cNvGraphicFramePr>
            <a:graphicFrameLocks noGrp="1"/>
          </p:cNvGraphicFramePr>
          <p:nvPr>
            <p:extLst>
              <p:ext uri="{D42A27DB-BD31-4B8C-83A1-F6EECF244321}">
                <p14:modId xmlns:p14="http://schemas.microsoft.com/office/powerpoint/2010/main" val="487752829"/>
              </p:ext>
            </p:extLst>
          </p:nvPr>
        </p:nvGraphicFramePr>
        <p:xfrm>
          <a:off x="785091" y="1016549"/>
          <a:ext cx="4950691" cy="5229872"/>
        </p:xfrm>
        <a:graphic>
          <a:graphicData uri="http://schemas.openxmlformats.org/drawingml/2006/table">
            <a:tbl>
              <a:tblPr firstRow="1" bandRow="1">
                <a:tableStyleId>{5C22544A-7EE6-4342-B048-85BDC9FD1C3A}</a:tableStyleId>
              </a:tblPr>
              <a:tblGrid>
                <a:gridCol w="865579"/>
                <a:gridCol w="1353787"/>
                <a:gridCol w="1389413"/>
                <a:gridCol w="1341912"/>
              </a:tblGrid>
              <a:tr h="653734">
                <a:tc>
                  <a:txBody>
                    <a:bodyPr/>
                    <a:lstStyle/>
                    <a:p>
                      <a:r>
                        <a:rPr lang="en-US" dirty="0" smtClean="0"/>
                        <a:t>Group </a:t>
                      </a:r>
                      <a:endParaRPr lang="en-US" dirty="0"/>
                    </a:p>
                  </a:txBody>
                  <a:tcPr/>
                </a:tc>
                <a:tc>
                  <a:txBody>
                    <a:bodyPr/>
                    <a:lstStyle/>
                    <a:p>
                      <a:r>
                        <a:rPr lang="en-US" dirty="0" smtClean="0"/>
                        <a:t>% &gt;= 40 stories</a:t>
                      </a:r>
                      <a:endParaRPr lang="en-US" dirty="0"/>
                    </a:p>
                  </a:txBody>
                  <a:tcPr/>
                </a:tc>
                <a:tc>
                  <a:txBody>
                    <a:bodyPr/>
                    <a:lstStyle/>
                    <a:p>
                      <a:r>
                        <a:rPr lang="en-US" dirty="0" smtClean="0"/>
                        <a:t>% &gt;= 50 stories</a:t>
                      </a:r>
                      <a:endParaRPr lang="en-US" dirty="0"/>
                    </a:p>
                  </a:txBody>
                  <a:tcPr/>
                </a:tc>
                <a:tc>
                  <a:txBody>
                    <a:bodyPr/>
                    <a:lstStyle/>
                    <a:p>
                      <a:r>
                        <a:rPr lang="en-US" dirty="0" smtClean="0"/>
                        <a:t>% &gt; 60 stories</a:t>
                      </a:r>
                      <a:endParaRPr lang="en-US" dirty="0"/>
                    </a:p>
                  </a:txBody>
                  <a:tcPr/>
                </a:tc>
              </a:tr>
              <a:tr h="653734">
                <a:tc>
                  <a:txBody>
                    <a:bodyPr/>
                    <a:lstStyle/>
                    <a:p>
                      <a:pPr algn="ctr"/>
                      <a:r>
                        <a:rPr lang="en-US" sz="3600" dirty="0" smtClean="0"/>
                        <a:t>1</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2</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3</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4</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5</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6</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7</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dirty="0"/>
                    </a:p>
                  </a:txBody>
                  <a:tcPr anchor="ct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580403462"/>
              </p:ext>
            </p:extLst>
          </p:nvPr>
        </p:nvGraphicFramePr>
        <p:xfrm>
          <a:off x="6464988" y="1016549"/>
          <a:ext cx="4950691" cy="5229872"/>
        </p:xfrm>
        <a:graphic>
          <a:graphicData uri="http://schemas.openxmlformats.org/drawingml/2006/table">
            <a:tbl>
              <a:tblPr firstRow="1" bandRow="1">
                <a:tableStyleId>{5C22544A-7EE6-4342-B048-85BDC9FD1C3A}</a:tableStyleId>
              </a:tblPr>
              <a:tblGrid>
                <a:gridCol w="865579"/>
                <a:gridCol w="1353787"/>
                <a:gridCol w="1389413"/>
                <a:gridCol w="1341912"/>
              </a:tblGrid>
              <a:tr h="653734">
                <a:tc>
                  <a:txBody>
                    <a:bodyPr/>
                    <a:lstStyle/>
                    <a:p>
                      <a:r>
                        <a:rPr lang="en-US" dirty="0" smtClean="0"/>
                        <a:t>Group </a:t>
                      </a:r>
                      <a:endParaRPr lang="en-US" dirty="0"/>
                    </a:p>
                  </a:txBody>
                  <a:tcPr/>
                </a:tc>
                <a:tc>
                  <a:txBody>
                    <a:bodyPr/>
                    <a:lstStyle/>
                    <a:p>
                      <a:r>
                        <a:rPr lang="en-US" dirty="0" smtClean="0"/>
                        <a:t>% &gt;= 40 stories</a:t>
                      </a:r>
                      <a:endParaRPr lang="en-US" dirty="0"/>
                    </a:p>
                  </a:txBody>
                  <a:tcPr/>
                </a:tc>
                <a:tc>
                  <a:txBody>
                    <a:bodyPr/>
                    <a:lstStyle/>
                    <a:p>
                      <a:r>
                        <a:rPr lang="en-US" dirty="0" smtClean="0"/>
                        <a:t>% &gt;= 50 stories</a:t>
                      </a:r>
                      <a:endParaRPr lang="en-US" dirty="0"/>
                    </a:p>
                  </a:txBody>
                  <a:tcPr/>
                </a:tc>
                <a:tc>
                  <a:txBody>
                    <a:bodyPr/>
                    <a:lstStyle/>
                    <a:p>
                      <a:r>
                        <a:rPr lang="en-US" dirty="0" smtClean="0"/>
                        <a:t>% &gt; 60 stories</a:t>
                      </a:r>
                      <a:endParaRPr lang="en-US" dirty="0"/>
                    </a:p>
                  </a:txBody>
                  <a:tcPr/>
                </a:tc>
              </a:tr>
              <a:tr h="653734">
                <a:tc>
                  <a:txBody>
                    <a:bodyPr/>
                    <a:lstStyle/>
                    <a:p>
                      <a:pPr algn="ctr"/>
                      <a:r>
                        <a:rPr lang="en-US" sz="3600" dirty="0" smtClean="0"/>
                        <a:t>8</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9</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10</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11</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12</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13</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a:p>
                  </a:txBody>
                  <a:tcPr anchor="ctr"/>
                </a:tc>
              </a:tr>
              <a:tr h="653734">
                <a:tc>
                  <a:txBody>
                    <a:bodyPr/>
                    <a:lstStyle/>
                    <a:p>
                      <a:pPr algn="ctr"/>
                      <a:r>
                        <a:rPr lang="en-US" sz="3600" dirty="0" smtClean="0"/>
                        <a:t>14</a:t>
                      </a:r>
                      <a:endParaRPr lang="en-US" sz="3600" dirty="0"/>
                    </a:p>
                  </a:txBody>
                  <a:tcPr anchor="ctr"/>
                </a:tc>
                <a:tc>
                  <a:txBody>
                    <a:bodyPr/>
                    <a:lstStyle/>
                    <a:p>
                      <a:pPr algn="ctr"/>
                      <a:endParaRPr lang="en-US" sz="3600"/>
                    </a:p>
                  </a:txBody>
                  <a:tcPr anchor="ctr"/>
                </a:tc>
                <a:tc>
                  <a:txBody>
                    <a:bodyPr/>
                    <a:lstStyle/>
                    <a:p>
                      <a:pPr algn="ctr"/>
                      <a:endParaRPr lang="en-US" sz="3600"/>
                    </a:p>
                  </a:txBody>
                  <a:tcPr anchor="ctr"/>
                </a:tc>
                <a:tc>
                  <a:txBody>
                    <a:bodyPr/>
                    <a:lstStyle/>
                    <a:p>
                      <a:pPr algn="ctr"/>
                      <a:endParaRPr lang="en-US" sz="3600" dirty="0"/>
                    </a:p>
                  </a:txBody>
                  <a:tcPr anchor="ctr"/>
                </a:tc>
              </a:tr>
            </a:tbl>
          </a:graphicData>
        </a:graphic>
      </p:graphicFrame>
    </p:spTree>
    <p:extLst>
      <p:ext uri="{BB962C8B-B14F-4D97-AF65-F5344CB8AC3E}">
        <p14:creationId xmlns:p14="http://schemas.microsoft.com/office/powerpoint/2010/main" val="61826528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861" y="0"/>
            <a:ext cx="11602387" cy="6866178"/>
          </a:xfrm>
          <a:prstGeom prst="rect">
            <a:avLst/>
          </a:prstGeom>
        </p:spPr>
      </p:pic>
    </p:spTree>
    <p:extLst>
      <p:ext uri="{BB962C8B-B14F-4D97-AF65-F5344CB8AC3E}">
        <p14:creationId xmlns:p14="http://schemas.microsoft.com/office/powerpoint/2010/main" val="179415684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39799" y="320634"/>
            <a:ext cx="10924887" cy="6001643"/>
          </a:xfrm>
          <a:prstGeom prst="rect">
            <a:avLst/>
          </a:prstGeom>
          <a:noFill/>
        </p:spPr>
        <p:txBody>
          <a:bodyPr wrap="square" rtlCol="0">
            <a:spAutoFit/>
          </a:bodyPr>
          <a:lstStyle/>
          <a:p>
            <a:pPr algn="ctr"/>
            <a:r>
              <a:rPr lang="en-US" sz="4800" b="1" dirty="0" smtClean="0"/>
              <a:t>Every spreadsheet and </a:t>
            </a:r>
            <a:br>
              <a:rPr lang="en-US" sz="4800" b="1" dirty="0" smtClean="0"/>
            </a:br>
            <a:r>
              <a:rPr lang="en-US" sz="4800" b="1" dirty="0" smtClean="0"/>
              <a:t>exercise worksheet is here:</a:t>
            </a:r>
          </a:p>
          <a:p>
            <a:pPr algn="ctr"/>
            <a:endParaRPr lang="en-US" sz="4800" b="1" dirty="0"/>
          </a:p>
          <a:p>
            <a:pPr algn="ctr"/>
            <a:r>
              <a:rPr lang="en-US" sz="4800" b="1" dirty="0" err="1" smtClean="0"/>
              <a:t>Bit.ly</a:t>
            </a:r>
            <a:r>
              <a:rPr lang="en-US" sz="4800" b="1" dirty="0" smtClean="0"/>
              <a:t>/</a:t>
            </a:r>
            <a:r>
              <a:rPr lang="en-US" sz="4800" b="1" dirty="0" err="1" smtClean="0"/>
              <a:t>SimResources</a:t>
            </a:r>
            <a:r>
              <a:rPr lang="en-US" sz="4800" b="1" dirty="0" smtClean="0"/>
              <a:t>  </a:t>
            </a:r>
            <a:r>
              <a:rPr lang="en-US" sz="4000" dirty="0" smtClean="0"/>
              <a:t>(</a:t>
            </a:r>
            <a:r>
              <a:rPr lang="en-US" sz="4000" dirty="0" err="1" smtClean="0"/>
              <a:t>gitHub</a:t>
            </a:r>
            <a:r>
              <a:rPr lang="en-US" sz="4000" dirty="0" smtClean="0"/>
              <a:t>)</a:t>
            </a:r>
          </a:p>
          <a:p>
            <a:pPr algn="ctr"/>
            <a:endParaRPr lang="en-US" sz="4800" b="1" dirty="0" smtClean="0"/>
          </a:p>
          <a:p>
            <a:pPr algn="ctr"/>
            <a:r>
              <a:rPr lang="en-US" sz="4800" dirty="0" smtClean="0"/>
              <a:t>or</a:t>
            </a:r>
            <a:r>
              <a:rPr lang="en-US" sz="4800" b="1" dirty="0" smtClean="0"/>
              <a:t> </a:t>
            </a:r>
            <a:r>
              <a:rPr lang="en-US" sz="4800" b="1" dirty="0" err="1" smtClean="0"/>
              <a:t>FocusedObjective.com</a:t>
            </a:r>
            <a:r>
              <a:rPr lang="en-US" sz="4800" b="1" dirty="0" smtClean="0"/>
              <a:t> </a:t>
            </a:r>
            <a:r>
              <a:rPr lang="en-US" sz="4000" dirty="0" smtClean="0"/>
              <a:t>(free stuff)</a:t>
            </a:r>
          </a:p>
          <a:p>
            <a:pPr algn="ctr"/>
            <a:endParaRPr lang="en-US" sz="4800" b="1" dirty="0" smtClean="0"/>
          </a:p>
          <a:p>
            <a:pPr algn="ctr"/>
            <a:r>
              <a:rPr lang="en-US" sz="4800" dirty="0" smtClean="0"/>
              <a:t>or</a:t>
            </a:r>
            <a:r>
              <a:rPr lang="en-US" sz="4800" b="1" dirty="0" smtClean="0"/>
              <a:t>  @</a:t>
            </a:r>
            <a:r>
              <a:rPr lang="en-US" sz="4800" b="1" dirty="0" err="1" smtClean="0"/>
              <a:t>t_magennis</a:t>
            </a:r>
            <a:r>
              <a:rPr lang="en-US" sz="4800" b="1" dirty="0" smtClean="0"/>
              <a:t> </a:t>
            </a:r>
            <a:r>
              <a:rPr lang="en-US" sz="4000" dirty="0" smtClean="0"/>
              <a:t>(I’ve post links here)</a:t>
            </a:r>
            <a:endParaRPr lang="en-US" sz="4000" dirty="0"/>
          </a:p>
        </p:txBody>
      </p:sp>
    </p:spTree>
    <p:extLst>
      <p:ext uri="{BB962C8B-B14F-4D97-AF65-F5344CB8AC3E}">
        <p14:creationId xmlns:p14="http://schemas.microsoft.com/office/powerpoint/2010/main" val="64051066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2"/>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062439" y="2335924"/>
            <a:ext cx="4972050" cy="30455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695149" y="2747966"/>
            <a:ext cx="417136" cy="3352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1228549" y="2747966"/>
            <a:ext cx="417136" cy="3352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1761949" y="1147766"/>
            <a:ext cx="417136" cy="3352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95301" y="3814766"/>
            <a:ext cx="1707056" cy="26828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rot="16200000">
            <a:off x="540343" y="4174524"/>
            <a:ext cx="631648" cy="369332"/>
          </a:xfrm>
          <a:prstGeom prst="rect">
            <a:avLst/>
          </a:prstGeom>
          <a:noFill/>
        </p:spPr>
        <p:txBody>
          <a:bodyPr wrap="none" rtlCol="0">
            <a:spAutoFit/>
          </a:bodyPr>
          <a:lstStyle/>
          <a:p>
            <a:r>
              <a:rPr lang="en-US" b="1" dirty="0"/>
              <a:t>Staff</a:t>
            </a:r>
          </a:p>
        </p:txBody>
      </p:sp>
      <p:sp>
        <p:nvSpPr>
          <p:cNvPr id="38" name="TextBox 37"/>
          <p:cNvSpPr txBox="1"/>
          <p:nvPr/>
        </p:nvSpPr>
        <p:spPr>
          <a:xfrm rot="16200000">
            <a:off x="888813" y="4338839"/>
            <a:ext cx="1020921" cy="369332"/>
          </a:xfrm>
          <a:prstGeom prst="rect">
            <a:avLst/>
          </a:prstGeom>
          <a:noFill/>
        </p:spPr>
        <p:txBody>
          <a:bodyPr wrap="none" rtlCol="0">
            <a:spAutoFit/>
          </a:bodyPr>
          <a:lstStyle/>
          <a:p>
            <a:r>
              <a:rPr lang="en-US" b="1" dirty="0" err="1"/>
              <a:t>Dev</a:t>
            </a:r>
            <a:r>
              <a:rPr lang="en-US" b="1" dirty="0"/>
              <a:t> Cost</a:t>
            </a:r>
          </a:p>
        </p:txBody>
      </p:sp>
      <p:sp>
        <p:nvSpPr>
          <p:cNvPr id="39" name="TextBox 38"/>
          <p:cNvSpPr txBox="1"/>
          <p:nvPr/>
        </p:nvSpPr>
        <p:spPr>
          <a:xfrm rot="16200000">
            <a:off x="1215689" y="4501447"/>
            <a:ext cx="1437894" cy="369332"/>
          </a:xfrm>
          <a:prstGeom prst="rect">
            <a:avLst/>
          </a:prstGeom>
          <a:noFill/>
        </p:spPr>
        <p:txBody>
          <a:bodyPr wrap="none" rtlCol="0">
            <a:spAutoFit/>
          </a:bodyPr>
          <a:lstStyle/>
          <a:p>
            <a:r>
              <a:rPr lang="en-US" b="1" dirty="0"/>
              <a:t>Cost of Delay</a:t>
            </a:r>
          </a:p>
        </p:txBody>
      </p:sp>
      <p:sp>
        <p:nvSpPr>
          <p:cNvPr id="21" name="Title 20"/>
          <p:cNvSpPr>
            <a:spLocks noGrp="1"/>
          </p:cNvSpPr>
          <p:nvPr>
            <p:ph type="title"/>
          </p:nvPr>
        </p:nvSpPr>
        <p:spPr>
          <a:xfrm>
            <a:off x="1340644" y="79030"/>
            <a:ext cx="10120312" cy="1143000"/>
          </a:xfrm>
        </p:spPr>
        <p:txBody>
          <a:bodyPr>
            <a:normAutofit/>
          </a:bodyPr>
          <a:lstStyle/>
          <a:p>
            <a:r>
              <a:rPr lang="en-US" b="1" dirty="0"/>
              <a:t>Every choice we make changes the outcome</a:t>
            </a:r>
          </a:p>
        </p:txBody>
      </p:sp>
      <p:sp>
        <p:nvSpPr>
          <p:cNvPr id="7" name="Rectangle 6"/>
          <p:cNvSpPr/>
          <p:nvPr/>
        </p:nvSpPr>
        <p:spPr>
          <a:xfrm>
            <a:off x="4761186" y="5448144"/>
            <a:ext cx="1447800" cy="152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208986" y="5448144"/>
            <a:ext cx="1447800" cy="152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620000" y="5448144"/>
            <a:ext cx="1447800" cy="152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67800" y="5448144"/>
            <a:ext cx="1447800" cy="152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881352" y="5448144"/>
            <a:ext cx="1447800" cy="152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329152" y="5448144"/>
            <a:ext cx="1447800" cy="152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200400" y="5939136"/>
            <a:ext cx="5974354" cy="461665"/>
          </a:xfrm>
          <a:prstGeom prst="rect">
            <a:avLst/>
          </a:prstGeom>
          <a:noFill/>
        </p:spPr>
        <p:txBody>
          <a:bodyPr wrap="square" rtlCol="0">
            <a:spAutoFit/>
          </a:bodyPr>
          <a:lstStyle/>
          <a:p>
            <a:pPr algn="ctr"/>
            <a:r>
              <a:rPr lang="en-US" sz="2400" b="1" dirty="0"/>
              <a:t>Forecast Completion Date</a:t>
            </a:r>
          </a:p>
        </p:txBody>
      </p:sp>
      <p:sp>
        <p:nvSpPr>
          <p:cNvPr id="14" name="TextBox 13"/>
          <p:cNvSpPr txBox="1"/>
          <p:nvPr/>
        </p:nvSpPr>
        <p:spPr>
          <a:xfrm>
            <a:off x="2282074" y="5574268"/>
            <a:ext cx="537327" cy="369332"/>
          </a:xfrm>
          <a:prstGeom prst="rect">
            <a:avLst/>
          </a:prstGeom>
          <a:noFill/>
        </p:spPr>
        <p:txBody>
          <a:bodyPr wrap="none" rtlCol="0">
            <a:spAutoFit/>
          </a:bodyPr>
          <a:lstStyle/>
          <a:p>
            <a:r>
              <a:rPr lang="en-US" dirty="0"/>
              <a:t>July</a:t>
            </a:r>
          </a:p>
        </p:txBody>
      </p:sp>
      <p:sp>
        <p:nvSpPr>
          <p:cNvPr id="15" name="TextBox 14"/>
          <p:cNvSpPr txBox="1"/>
          <p:nvPr/>
        </p:nvSpPr>
        <p:spPr>
          <a:xfrm>
            <a:off x="3581400" y="5574268"/>
            <a:ext cx="834524" cy="369332"/>
          </a:xfrm>
          <a:prstGeom prst="rect">
            <a:avLst/>
          </a:prstGeom>
          <a:noFill/>
        </p:spPr>
        <p:txBody>
          <a:bodyPr wrap="none" rtlCol="0">
            <a:spAutoFit/>
          </a:bodyPr>
          <a:lstStyle/>
          <a:p>
            <a:r>
              <a:rPr lang="en-US" dirty="0"/>
              <a:t>August</a:t>
            </a:r>
          </a:p>
        </p:txBody>
      </p:sp>
      <p:sp>
        <p:nvSpPr>
          <p:cNvPr id="16" name="TextBox 15"/>
          <p:cNvSpPr txBox="1"/>
          <p:nvPr/>
        </p:nvSpPr>
        <p:spPr>
          <a:xfrm>
            <a:off x="4800600" y="5574268"/>
            <a:ext cx="1218282" cy="369332"/>
          </a:xfrm>
          <a:prstGeom prst="rect">
            <a:avLst/>
          </a:prstGeom>
          <a:noFill/>
        </p:spPr>
        <p:txBody>
          <a:bodyPr wrap="none" rtlCol="0">
            <a:spAutoFit/>
          </a:bodyPr>
          <a:lstStyle/>
          <a:p>
            <a:r>
              <a:rPr lang="en-US" dirty="0"/>
              <a:t>September</a:t>
            </a:r>
          </a:p>
        </p:txBody>
      </p:sp>
      <p:sp>
        <p:nvSpPr>
          <p:cNvPr id="17" name="TextBox 16"/>
          <p:cNvSpPr txBox="1"/>
          <p:nvPr/>
        </p:nvSpPr>
        <p:spPr>
          <a:xfrm>
            <a:off x="6400800" y="5574268"/>
            <a:ext cx="948658" cy="369332"/>
          </a:xfrm>
          <a:prstGeom prst="rect">
            <a:avLst/>
          </a:prstGeom>
          <a:noFill/>
        </p:spPr>
        <p:txBody>
          <a:bodyPr wrap="none" rtlCol="0">
            <a:spAutoFit/>
          </a:bodyPr>
          <a:lstStyle/>
          <a:p>
            <a:r>
              <a:rPr lang="en-US" dirty="0"/>
              <a:t>October</a:t>
            </a:r>
          </a:p>
        </p:txBody>
      </p:sp>
      <p:sp>
        <p:nvSpPr>
          <p:cNvPr id="18" name="TextBox 17"/>
          <p:cNvSpPr txBox="1"/>
          <p:nvPr/>
        </p:nvSpPr>
        <p:spPr>
          <a:xfrm>
            <a:off x="7772401" y="5574268"/>
            <a:ext cx="1173655" cy="369332"/>
          </a:xfrm>
          <a:prstGeom prst="rect">
            <a:avLst/>
          </a:prstGeom>
          <a:noFill/>
        </p:spPr>
        <p:txBody>
          <a:bodyPr wrap="none" rtlCol="0">
            <a:spAutoFit/>
          </a:bodyPr>
          <a:lstStyle/>
          <a:p>
            <a:r>
              <a:rPr lang="en-US" dirty="0"/>
              <a:t>November</a:t>
            </a:r>
          </a:p>
        </p:txBody>
      </p:sp>
      <p:sp>
        <p:nvSpPr>
          <p:cNvPr id="19" name="TextBox 18"/>
          <p:cNvSpPr txBox="1"/>
          <p:nvPr/>
        </p:nvSpPr>
        <p:spPr>
          <a:xfrm>
            <a:off x="9205512" y="5574268"/>
            <a:ext cx="1157689" cy="369332"/>
          </a:xfrm>
          <a:prstGeom prst="rect">
            <a:avLst/>
          </a:prstGeom>
          <a:noFill/>
        </p:spPr>
        <p:txBody>
          <a:bodyPr wrap="none" rtlCol="0">
            <a:spAutoFit/>
          </a:bodyPr>
          <a:lstStyle/>
          <a:p>
            <a:r>
              <a:rPr lang="en-US" dirty="0"/>
              <a:t>December</a:t>
            </a:r>
          </a:p>
        </p:txBody>
      </p:sp>
      <p:sp>
        <p:nvSpPr>
          <p:cNvPr id="40" name="Isosceles Triangle 39"/>
          <p:cNvSpPr/>
          <p:nvPr/>
        </p:nvSpPr>
        <p:spPr>
          <a:xfrm rot="10800000">
            <a:off x="7916917" y="1500183"/>
            <a:ext cx="472966" cy="381000"/>
          </a:xfrm>
          <a:prstGeom prst="triangl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Isosceles Triangle 40"/>
          <p:cNvSpPr/>
          <p:nvPr/>
        </p:nvSpPr>
        <p:spPr>
          <a:xfrm rot="10800000">
            <a:off x="5782399" y="1500182"/>
            <a:ext cx="472966" cy="381000"/>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5068133" y="1130849"/>
            <a:ext cx="2056845" cy="369332"/>
          </a:xfrm>
          <a:prstGeom prst="rect">
            <a:avLst/>
          </a:prstGeom>
          <a:noFill/>
        </p:spPr>
        <p:txBody>
          <a:bodyPr wrap="none" rtlCol="0">
            <a:spAutoFit/>
          </a:bodyPr>
          <a:lstStyle/>
          <a:p>
            <a:r>
              <a:rPr lang="en-US" b="1" dirty="0"/>
              <a:t>Planned / Due Date</a:t>
            </a:r>
          </a:p>
        </p:txBody>
      </p:sp>
      <p:sp>
        <p:nvSpPr>
          <p:cNvPr id="43" name="TextBox 42"/>
          <p:cNvSpPr txBox="1"/>
          <p:nvPr/>
        </p:nvSpPr>
        <p:spPr>
          <a:xfrm>
            <a:off x="7538637" y="1892669"/>
            <a:ext cx="1297022" cy="369332"/>
          </a:xfrm>
          <a:prstGeom prst="rect">
            <a:avLst/>
          </a:prstGeom>
          <a:noFill/>
        </p:spPr>
        <p:txBody>
          <a:bodyPr wrap="none" rtlCol="0">
            <a:spAutoFit/>
          </a:bodyPr>
          <a:lstStyle/>
          <a:p>
            <a:r>
              <a:rPr lang="en-US" b="1" dirty="0"/>
              <a:t>Actual Date</a:t>
            </a:r>
          </a:p>
        </p:txBody>
      </p:sp>
    </p:spTree>
    <p:extLst>
      <p:ext uri="{BB962C8B-B14F-4D97-AF65-F5344CB8AC3E}">
        <p14:creationId xmlns:p14="http://schemas.microsoft.com/office/powerpoint/2010/main" val="142958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grpId="0" nodeType="clickEffect">
                                  <p:stCondLst>
                                    <p:cond delay="0"/>
                                  </p:stCondLst>
                                  <p:childTnLst>
                                    <p:animMotion origin="layout" path="M -3.88889E-6 1.11111E-6 L -0.00034 -0.23333 " pathEditMode="relative" rAng="0" ptsTypes="AA">
                                      <p:cBhvr>
                                        <p:cTn id="6" dur="2000" fill="hold"/>
                                        <p:tgtEl>
                                          <p:spTgt spid="35"/>
                                        </p:tgtEl>
                                        <p:attrNameLst>
                                          <p:attrName>ppt_x</p:attrName>
                                          <p:attrName>ppt_y</p:attrName>
                                        </p:attrNameLst>
                                      </p:cBhvr>
                                      <p:rCtr x="-17" y="-11667"/>
                                    </p:animMotion>
                                  </p:childTnLst>
                                </p:cTn>
                              </p:par>
                              <p:par>
                                <p:cTn id="7" presetID="42" presetClass="path" presetSubtype="0" accel="50000" decel="50000" fill="hold" grpId="0" nodeType="withEffect">
                                  <p:stCondLst>
                                    <p:cond delay="0"/>
                                  </p:stCondLst>
                                  <p:childTnLst>
                                    <p:animMotion origin="layout" path="M 0 0 L 0 0.25 E" pathEditMode="relative" ptsTypes="">
                                      <p:cBhvr>
                                        <p:cTn id="8" dur="2000" fill="hold"/>
                                        <p:tgtEl>
                                          <p:spTgt spid="36"/>
                                        </p:tgtEl>
                                        <p:attrNameLst>
                                          <p:attrName>ppt_x</p:attrName>
                                          <p:attrName>ppt_y</p:attrName>
                                        </p:attrNameLst>
                                      </p:cBhvr>
                                    </p:animMotion>
                                  </p:childTnLst>
                                </p:cTn>
                              </p:par>
                              <p:par>
                                <p:cTn id="9" presetID="35" presetClass="path" presetSubtype="0" accel="50000" decel="50000" fill="hold" nodeType="withEffect">
                                  <p:stCondLst>
                                    <p:cond delay="0"/>
                                  </p:stCondLst>
                                  <p:childTnLst>
                                    <p:animMotion origin="layout" path="M -4.16667E-6 0 L -0.25 0 " pathEditMode="relative" rAng="0" ptsTypes="AA">
                                      <p:cBhvr>
                                        <p:cTn id="10" dur="2000" fill="hold"/>
                                        <p:tgtEl>
                                          <p:spTgt spid="46"/>
                                        </p:tgtEl>
                                        <p:attrNameLst>
                                          <p:attrName>ppt_x</p:attrName>
                                          <p:attrName>ppt_y</p:attrName>
                                        </p:attrNameLst>
                                      </p:cBhvr>
                                      <p:rCtr x="-12500" y="0"/>
                                    </p:animMotion>
                                  </p:childTnLst>
                                </p:cTn>
                              </p:par>
                              <p:par>
                                <p:cTn id="11" presetID="64" presetClass="path" presetSubtype="0" accel="50000" decel="50000" fill="hold" grpId="0" nodeType="withEffect">
                                  <p:stCondLst>
                                    <p:cond delay="0"/>
                                  </p:stCondLst>
                                  <p:childTnLst>
                                    <p:animMotion origin="layout" path="M 0 0 L 0 -0.25 E" pathEditMode="relative" ptsTypes="">
                                      <p:cBhvr>
                                        <p:cTn id="12" dur="2000" fill="hold"/>
                                        <p:tgtEl>
                                          <p:spTgt spid="3"/>
                                        </p:tgtEl>
                                        <p:attrNameLst>
                                          <p:attrName>ppt_x</p:attrName>
                                          <p:attrName>ppt_y</p:attrName>
                                        </p:attrNameLst>
                                      </p:cBhvr>
                                    </p:animMotion>
                                  </p:childTnLst>
                                </p:cTn>
                              </p:par>
                              <p:par>
                                <p:cTn id="13" presetID="35" presetClass="path" presetSubtype="0" accel="50000" decel="50000" fill="hold" grpId="0" nodeType="withEffect">
                                  <p:stCondLst>
                                    <p:cond delay="0"/>
                                  </p:stCondLst>
                                  <p:childTnLst>
                                    <p:animMotion origin="layout" path="M 1.11022E-16 -4.44444E-6 L -0.25 -4.44444E-6 " pathEditMode="relative" rAng="0" ptsTypes="AA">
                                      <p:cBhvr>
                                        <p:cTn id="14" dur="2000" fill="hold"/>
                                        <p:tgtEl>
                                          <p:spTgt spid="40"/>
                                        </p:tgtEl>
                                        <p:attrNameLst>
                                          <p:attrName>ppt_x</p:attrName>
                                          <p:attrName>ppt_y</p:attrName>
                                        </p:attrNameLst>
                                      </p:cBhvr>
                                      <p:rCtr x="-12500" y="0"/>
                                    </p:animMotion>
                                  </p:childTnLst>
                                </p:cTn>
                              </p:par>
                              <p:par>
                                <p:cTn id="15" presetID="35" presetClass="path" presetSubtype="0" accel="50000" decel="50000" fill="hold" grpId="0" nodeType="withEffect">
                                  <p:stCondLst>
                                    <p:cond delay="0"/>
                                  </p:stCondLst>
                                  <p:childTnLst>
                                    <p:animMotion origin="layout" path="M -3.33333E-6 -4.44444E-6 L -0.25 -4.44444E-6 " pathEditMode="relative" rAng="0" ptsTypes="AA">
                                      <p:cBhvr>
                                        <p:cTn id="16" dur="2000" fill="hold"/>
                                        <p:tgtEl>
                                          <p:spTgt spid="43"/>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5" grpId="0" animBg="1"/>
      <p:bldP spid="36" grpId="0" animBg="1"/>
      <p:bldP spid="40" grpId="0" animBg="1"/>
      <p:bldP spid="4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038" y="242888"/>
            <a:ext cx="6248400" cy="64008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mc:AlternateContent xmlns:mc="http://schemas.openxmlformats.org/markup-compatibility/2006" xmlns:a14="http://schemas.microsoft.com/office/drawing/2010/main">
        <mc:Choice Requires="a14">
          <p:sp>
            <p:nvSpPr>
              <p:cNvPr id="5" name="Rectangle 4"/>
              <p:cNvSpPr/>
              <p:nvPr/>
            </p:nvSpPr>
            <p:spPr>
              <a:xfrm>
                <a:off x="6829475" y="1588880"/>
                <a:ext cx="5167248" cy="9839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800" i="1">
                          <a:latin typeface="Cambria Math" charset="0"/>
                        </a:rPr>
                        <m:t>𝑝</m:t>
                      </m:r>
                      <m:r>
                        <a:rPr lang="en-US" sz="2800" i="0">
                          <a:latin typeface="Cambria Math" charset="0"/>
                        </a:rPr>
                        <m:t>= </m:t>
                      </m:r>
                      <m:f>
                        <m:fPr>
                          <m:ctrlPr>
                            <a:rPr lang="en-US" sz="2800" i="1">
                              <a:latin typeface="Cambria Math" charset="0"/>
                            </a:rPr>
                          </m:ctrlPr>
                        </m:fPr>
                        <m:num>
                          <m:r>
                            <a:rPr lang="en-US" sz="2800" i="1">
                              <a:latin typeface="Cambria Math" charset="0"/>
                            </a:rPr>
                            <m:t>𝑁𝑢𝑚𝑏𝑒𝑟</m:t>
                          </m:r>
                          <m:r>
                            <a:rPr lang="en-US" sz="2800" i="0">
                              <a:latin typeface="Cambria Math" charset="0"/>
                            </a:rPr>
                            <m:t> </m:t>
                          </m:r>
                          <m:r>
                            <a:rPr lang="en-US" sz="2800" i="1">
                              <a:latin typeface="Cambria Math" charset="0"/>
                            </a:rPr>
                            <m:t>𝑜𝑓</m:t>
                          </m:r>
                          <m:r>
                            <a:rPr lang="en-US" sz="2800" i="0">
                              <a:latin typeface="Cambria Math" charset="0"/>
                            </a:rPr>
                            <m:t> "</m:t>
                          </m:r>
                          <m:r>
                            <a:rPr lang="en-US" sz="2800" i="1">
                              <a:latin typeface="Cambria Math" charset="0"/>
                            </a:rPr>
                            <m:t>𝑟𝑖𝑔h𝑡</m:t>
                          </m:r>
                          <m:r>
                            <a:rPr lang="en-US" sz="2800" i="0">
                              <a:latin typeface="Cambria Math" charset="0"/>
                            </a:rPr>
                            <m:t>"</m:t>
                          </m:r>
                          <m:r>
                            <m:rPr>
                              <m:nor/>
                            </m:rPr>
                            <a:rPr lang="en-US" sz="2800" i="1">
                              <a:latin typeface="Cambria Math" charset="0"/>
                            </a:rPr>
                            <m:t> </m:t>
                          </m:r>
                          <m:r>
                            <a:rPr lang="en-US" sz="2800" i="1">
                              <a:latin typeface="Cambria Math" charset="0"/>
                            </a:rPr>
                            <m:t>𝑣𝑎𝑙𝑢𝑒𝑠</m:t>
                          </m:r>
                        </m:num>
                        <m:den>
                          <m:r>
                            <a:rPr lang="en-US" sz="2800" i="1">
                              <a:latin typeface="Cambria Math" charset="0"/>
                            </a:rPr>
                            <m:t>𝑇𝑜𝑡𝑎𝑙</m:t>
                          </m:r>
                          <m:r>
                            <a:rPr lang="en-US" sz="2800" i="0">
                              <a:latin typeface="Cambria Math" charset="0"/>
                            </a:rPr>
                            <m:t> </m:t>
                          </m:r>
                          <m:r>
                            <a:rPr lang="en-US" sz="2800" i="1">
                              <a:latin typeface="Cambria Math" charset="0"/>
                            </a:rPr>
                            <m:t>𝑝𝑜𝑠𝑠𝑖𝑏𝑙𝑒</m:t>
                          </m:r>
                          <m:r>
                            <a:rPr lang="en-US" sz="2800" i="0">
                              <a:latin typeface="Cambria Math" charset="0"/>
                            </a:rPr>
                            <m:t> </m:t>
                          </m:r>
                          <m:r>
                            <a:rPr lang="en-US" sz="2800" i="1">
                              <a:latin typeface="Cambria Math" charset="0"/>
                            </a:rPr>
                            <m:t>𝑣𝑎𝑙𝑢𝑒𝑠</m:t>
                          </m:r>
                        </m:den>
                      </m:f>
                    </m:oMath>
                  </m:oMathPara>
                </a14:m>
                <a:endParaRPr lang="en-US" sz="2800" dirty="0"/>
              </a:p>
            </p:txBody>
          </p:sp>
        </mc:Choice>
        <mc:Fallback xmlns="">
          <p:sp>
            <p:nvSpPr>
              <p:cNvPr id="5" name="Rectangle 4"/>
              <p:cNvSpPr>
                <a:spLocks noRot="1" noChangeAspect="1" noMove="1" noResize="1" noEditPoints="1" noAdjustHandles="1" noChangeArrowheads="1" noChangeShapeType="1" noTextEdit="1"/>
              </p:cNvSpPr>
              <p:nvPr/>
            </p:nvSpPr>
            <p:spPr>
              <a:xfrm>
                <a:off x="6829475" y="1588880"/>
                <a:ext cx="5167248" cy="983987"/>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Rectangle 5"/>
              <p:cNvSpPr/>
              <p:nvPr/>
            </p:nvSpPr>
            <p:spPr>
              <a:xfrm>
                <a:off x="6829475" y="3241467"/>
                <a:ext cx="5167247" cy="91146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800" i="1" smtClean="0">
                          <a:latin typeface="Cambria Math" charset="0"/>
                        </a:rPr>
                        <m:t>𝑝</m:t>
                      </m:r>
                      <m:r>
                        <a:rPr lang="en-US" sz="2800" i="0">
                          <a:latin typeface="Cambria Math" charset="0"/>
                        </a:rPr>
                        <m:t>= </m:t>
                      </m:r>
                      <m:f>
                        <m:fPr>
                          <m:ctrlPr>
                            <a:rPr lang="en-US" sz="2800" i="1">
                              <a:latin typeface="Cambria Math" charset="0"/>
                            </a:rPr>
                          </m:ctrlPr>
                        </m:fPr>
                        <m:num>
                          <m:r>
                            <a:rPr lang="en-US" sz="2800" i="1">
                              <a:latin typeface="Cambria Math" charset="0"/>
                            </a:rPr>
                            <m:t>𝑁𝑢𝑚𝑏𝑒𝑟</m:t>
                          </m:r>
                          <m:r>
                            <a:rPr lang="en-US" sz="2800" i="0">
                              <a:latin typeface="Cambria Math" charset="0"/>
                            </a:rPr>
                            <m:t> </m:t>
                          </m:r>
                          <m:r>
                            <a:rPr lang="en-US" sz="2800" i="1">
                              <a:latin typeface="Cambria Math" charset="0"/>
                            </a:rPr>
                            <m:t>𝑜𝑓</m:t>
                          </m:r>
                          <m:r>
                            <a:rPr lang="en-US" sz="2800" i="0">
                              <a:latin typeface="Cambria Math" charset="0"/>
                            </a:rPr>
                            <m:t> "</m:t>
                          </m:r>
                          <m:r>
                            <a:rPr lang="en-US" sz="2800" i="1">
                              <a:latin typeface="Cambria Math" charset="0"/>
                            </a:rPr>
                            <m:t>𝑟𝑖𝑔h𝑡</m:t>
                          </m:r>
                          <m:r>
                            <a:rPr lang="en-US" sz="2800" i="0">
                              <a:latin typeface="Cambria Math" charset="0"/>
                            </a:rPr>
                            <m:t>"</m:t>
                          </m:r>
                          <m:r>
                            <m:rPr>
                              <m:nor/>
                            </m:rPr>
                            <a:rPr lang="en-US" sz="2800" i="1">
                              <a:latin typeface="Cambria Math" charset="0"/>
                            </a:rPr>
                            <m:t> </m:t>
                          </m:r>
                          <m:r>
                            <a:rPr lang="en-US" sz="2800" i="1">
                              <a:latin typeface="Cambria Math" charset="0"/>
                            </a:rPr>
                            <m:t>𝑣𝑎𝑙𝑢𝑒𝑠</m:t>
                          </m:r>
                        </m:num>
                        <m:den>
                          <m:r>
                            <a:rPr lang="en-US" sz="2800" b="0" i="1" smtClean="0">
                              <a:latin typeface="Cambria Math" charset="0"/>
                            </a:rPr>
                            <m:t>6</m:t>
                          </m:r>
                        </m:den>
                      </m:f>
                    </m:oMath>
                  </m:oMathPara>
                </a14:m>
                <a:endParaRPr lang="en-US" sz="2800" dirty="0"/>
              </a:p>
            </p:txBody>
          </p:sp>
        </mc:Choice>
        <mc:Fallback xmlns="">
          <p:sp>
            <p:nvSpPr>
              <p:cNvPr id="6" name="Rectangle 5"/>
              <p:cNvSpPr>
                <a:spLocks noRot="1" noChangeAspect="1" noMove="1" noResize="1" noEditPoints="1" noAdjustHandles="1" noChangeArrowheads="1" noChangeShapeType="1" noTextEdit="1"/>
              </p:cNvSpPr>
              <p:nvPr/>
            </p:nvSpPr>
            <p:spPr>
              <a:xfrm>
                <a:off x="6829475" y="3241467"/>
                <a:ext cx="5167247" cy="911468"/>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p:cNvSpPr/>
              <p:nvPr/>
            </p:nvSpPr>
            <p:spPr>
              <a:xfrm>
                <a:off x="6829475" y="4594017"/>
                <a:ext cx="1215717" cy="90178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800" i="1" smtClean="0">
                          <a:latin typeface="Cambria Math" charset="0"/>
                        </a:rPr>
                        <m:t>𝑝</m:t>
                      </m:r>
                      <m:r>
                        <a:rPr lang="en-US" sz="2800" i="0">
                          <a:latin typeface="Cambria Math" charset="0"/>
                        </a:rPr>
                        <m:t>= </m:t>
                      </m:r>
                      <m:f>
                        <m:fPr>
                          <m:ctrlPr>
                            <a:rPr lang="en-US" sz="2800" i="1">
                              <a:latin typeface="Cambria Math" charset="0"/>
                            </a:rPr>
                          </m:ctrlPr>
                        </m:fPr>
                        <m:num>
                          <m:r>
                            <a:rPr lang="en-US" sz="2800" b="0" i="1" smtClean="0">
                              <a:latin typeface="Cambria Math" charset="0"/>
                            </a:rPr>
                            <m:t>3</m:t>
                          </m:r>
                        </m:num>
                        <m:den>
                          <m:r>
                            <a:rPr lang="en-US" sz="2800" b="0" i="1" smtClean="0">
                              <a:latin typeface="Cambria Math" charset="0"/>
                            </a:rPr>
                            <m:t>6</m:t>
                          </m:r>
                        </m:den>
                      </m:f>
                    </m:oMath>
                  </m:oMathPara>
                </a14:m>
                <a:endParaRPr lang="en-US" sz="2800" dirty="0"/>
              </a:p>
            </p:txBody>
          </p:sp>
        </mc:Choice>
        <mc:Fallback xmlns="">
          <p:sp>
            <p:nvSpPr>
              <p:cNvPr id="7" name="Rectangle 6"/>
              <p:cNvSpPr>
                <a:spLocks noRot="1" noChangeAspect="1" noMove="1" noResize="1" noEditPoints="1" noAdjustHandles="1" noChangeArrowheads="1" noChangeShapeType="1" noTextEdit="1"/>
              </p:cNvSpPr>
              <p:nvPr/>
            </p:nvSpPr>
            <p:spPr>
              <a:xfrm>
                <a:off x="6829475" y="4594017"/>
                <a:ext cx="1215717" cy="901785"/>
              </a:xfrm>
              <a:prstGeom prst="rect">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Rectangle 7"/>
              <p:cNvSpPr/>
              <p:nvPr/>
            </p:nvSpPr>
            <p:spPr>
              <a:xfrm>
                <a:off x="8549418" y="4594017"/>
                <a:ext cx="1215717" cy="90178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800" i="1" smtClean="0">
                          <a:latin typeface="Cambria Math" charset="0"/>
                        </a:rPr>
                        <m:t>𝑝</m:t>
                      </m:r>
                      <m:r>
                        <a:rPr lang="en-US" sz="2800" i="0">
                          <a:latin typeface="Cambria Math" charset="0"/>
                        </a:rPr>
                        <m:t>= </m:t>
                      </m:r>
                      <m:f>
                        <m:fPr>
                          <m:ctrlPr>
                            <a:rPr lang="en-US" sz="2800" i="1">
                              <a:latin typeface="Cambria Math" charset="0"/>
                            </a:rPr>
                          </m:ctrlPr>
                        </m:fPr>
                        <m:num>
                          <m:r>
                            <a:rPr lang="en-US" sz="2800" b="0" i="1" smtClean="0">
                              <a:latin typeface="Cambria Math" charset="0"/>
                            </a:rPr>
                            <m:t>1</m:t>
                          </m:r>
                        </m:num>
                        <m:den>
                          <m:r>
                            <a:rPr lang="en-US" sz="2800" b="0" i="1" smtClean="0">
                              <a:latin typeface="Cambria Math" charset="0"/>
                            </a:rPr>
                            <m:t>2</m:t>
                          </m:r>
                        </m:den>
                      </m:f>
                    </m:oMath>
                  </m:oMathPara>
                </a14:m>
                <a:endParaRPr lang="en-US" sz="2800" dirty="0"/>
              </a:p>
            </p:txBody>
          </p:sp>
        </mc:Choice>
        <mc:Fallback xmlns="">
          <p:sp>
            <p:nvSpPr>
              <p:cNvPr id="8" name="Rectangle 7"/>
              <p:cNvSpPr>
                <a:spLocks noRot="1" noChangeAspect="1" noMove="1" noResize="1" noEditPoints="1" noAdjustHandles="1" noChangeArrowheads="1" noChangeShapeType="1" noTextEdit="1"/>
              </p:cNvSpPr>
              <p:nvPr/>
            </p:nvSpPr>
            <p:spPr>
              <a:xfrm>
                <a:off x="8549418" y="4594017"/>
                <a:ext cx="1215717" cy="901785"/>
              </a:xfrm>
              <a:prstGeom prst="rect">
                <a:avLst/>
              </a:prstGeom>
              <a:blipFill rotWithShape="0">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p:cNvSpPr/>
              <p:nvPr/>
            </p:nvSpPr>
            <p:spPr>
              <a:xfrm>
                <a:off x="10269361" y="4771930"/>
                <a:ext cx="1409681" cy="5232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800" i="1" smtClean="0">
                          <a:latin typeface="Cambria Math" charset="0"/>
                        </a:rPr>
                        <m:t>𝑝</m:t>
                      </m:r>
                      <m:r>
                        <a:rPr lang="en-US" sz="2800" i="0">
                          <a:latin typeface="Cambria Math" charset="0"/>
                        </a:rPr>
                        <m:t>=</m:t>
                      </m:r>
                      <m:r>
                        <a:rPr lang="en-US" sz="2800" i="1" smtClean="0">
                          <a:latin typeface="Cambria Math" charset="0"/>
                        </a:rPr>
                        <m:t>0</m:t>
                      </m:r>
                      <m:r>
                        <a:rPr lang="en-US" sz="2800" b="0" i="1" smtClean="0">
                          <a:latin typeface="Cambria Math" charset="0"/>
                        </a:rPr>
                        <m:t>.5</m:t>
                      </m:r>
                    </m:oMath>
                  </m:oMathPara>
                </a14:m>
                <a:endParaRPr lang="en-US" sz="2800" dirty="0"/>
              </a:p>
            </p:txBody>
          </p:sp>
        </mc:Choice>
        <mc:Fallback xmlns="">
          <p:sp>
            <p:nvSpPr>
              <p:cNvPr id="9" name="Rectangle 8"/>
              <p:cNvSpPr>
                <a:spLocks noRot="1" noChangeAspect="1" noMove="1" noResize="1" noEditPoints="1" noAdjustHandles="1" noChangeArrowheads="1" noChangeShapeType="1" noTextEdit="1"/>
              </p:cNvSpPr>
              <p:nvPr/>
            </p:nvSpPr>
            <p:spPr>
              <a:xfrm>
                <a:off x="10269361" y="4771930"/>
                <a:ext cx="1409681" cy="523220"/>
              </a:xfrm>
              <a:prstGeom prst="rect">
                <a:avLst/>
              </a:prstGeom>
              <a:blipFill rotWithShape="0">
                <a:blip r:embed="rId7"/>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630060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dissolv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1283" y="2101933"/>
            <a:ext cx="9868471" cy="2123658"/>
          </a:xfrm>
          <a:prstGeom prst="rect">
            <a:avLst/>
          </a:prstGeom>
          <a:noFill/>
        </p:spPr>
        <p:txBody>
          <a:bodyPr wrap="none" rtlCol="0">
            <a:spAutoFit/>
          </a:bodyPr>
          <a:lstStyle/>
          <a:p>
            <a:pPr algn="ctr"/>
            <a:r>
              <a:rPr lang="en-US" sz="4400" dirty="0" smtClean="0"/>
              <a:t>Finish the rest of the probability questions</a:t>
            </a:r>
          </a:p>
          <a:p>
            <a:pPr algn="ctr"/>
            <a:endParaRPr lang="en-US" sz="4400" dirty="0"/>
          </a:p>
          <a:p>
            <a:pPr algn="ctr"/>
            <a:r>
              <a:rPr lang="en-US" sz="4400" dirty="0" smtClean="0"/>
              <a:t>3 minutes</a:t>
            </a:r>
            <a:endParaRPr lang="en-US" sz="4400" dirty="0"/>
          </a:p>
        </p:txBody>
      </p:sp>
    </p:spTree>
    <p:extLst>
      <p:ext uri="{BB962C8B-B14F-4D97-AF65-F5344CB8AC3E}">
        <p14:creationId xmlns:p14="http://schemas.microsoft.com/office/powerpoint/2010/main" val="4400065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a 73"/>
          <p:cNvGrpSpPr/>
          <p:nvPr/>
        </p:nvGrpSpPr>
        <p:grpSpPr>
          <a:xfrm>
            <a:off x="772196" y="359309"/>
            <a:ext cx="2534884" cy="1500446"/>
            <a:chOff x="1259632" y="2132856"/>
            <a:chExt cx="2304256" cy="1500446"/>
          </a:xfrm>
        </p:grpSpPr>
        <p:pic>
          <p:nvPicPr>
            <p:cNvPr id="3"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a:solidFill>
              <a:schemeClr val="bg1"/>
            </a:solidFill>
          </p:spPr>
        </p:pic>
        <p:sp>
          <p:nvSpPr>
            <p:cNvPr id="4"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dirty="0" smtClean="0"/>
                <a:t>Probability Refresher</a:t>
              </a:r>
              <a:endParaRPr lang="en-US" sz="3200" dirty="0"/>
            </a:p>
          </p:txBody>
        </p:sp>
      </p:grpSp>
      <p:grpSp>
        <p:nvGrpSpPr>
          <p:cNvPr id="5" name="Grupa 73"/>
          <p:cNvGrpSpPr/>
          <p:nvPr/>
        </p:nvGrpSpPr>
        <p:grpSpPr>
          <a:xfrm>
            <a:off x="772196" y="1955890"/>
            <a:ext cx="2534884" cy="1500446"/>
            <a:chOff x="1259632" y="2132856"/>
            <a:chExt cx="2304256" cy="1500446"/>
          </a:xfrm>
        </p:grpSpPr>
        <p:pic>
          <p:nvPicPr>
            <p:cNvPr id="6"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7"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smtClean="0"/>
                <a:t>Sampling</a:t>
              </a:r>
              <a:endParaRPr lang="en-US" sz="3200" dirty="0"/>
            </a:p>
          </p:txBody>
        </p:sp>
      </p:grpSp>
      <p:grpSp>
        <p:nvGrpSpPr>
          <p:cNvPr id="8" name="Grupa 73"/>
          <p:cNvGrpSpPr/>
          <p:nvPr/>
        </p:nvGrpSpPr>
        <p:grpSpPr>
          <a:xfrm>
            <a:off x="772196" y="3552471"/>
            <a:ext cx="2534884" cy="1500446"/>
            <a:chOff x="1259632" y="2132856"/>
            <a:chExt cx="2304256" cy="1500446"/>
          </a:xfrm>
        </p:grpSpPr>
        <p:pic>
          <p:nvPicPr>
            <p:cNvPr id="9"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10"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smtClean="0"/>
                <a:t>Getting Data</a:t>
              </a:r>
              <a:endParaRPr lang="en-US" sz="3200" dirty="0"/>
            </a:p>
          </p:txBody>
        </p:sp>
      </p:grpSp>
      <p:grpSp>
        <p:nvGrpSpPr>
          <p:cNvPr id="13" name="Grupa 73"/>
          <p:cNvGrpSpPr/>
          <p:nvPr/>
        </p:nvGrpSpPr>
        <p:grpSpPr>
          <a:xfrm>
            <a:off x="772196" y="5149052"/>
            <a:ext cx="2534884" cy="1500446"/>
            <a:chOff x="1259632" y="2132856"/>
            <a:chExt cx="2304256" cy="1500446"/>
          </a:xfrm>
        </p:grpSpPr>
        <p:pic>
          <p:nvPicPr>
            <p:cNvPr id="14" name="Obraz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2132856"/>
              <a:ext cx="2304256" cy="1500446"/>
            </a:xfrm>
            <a:prstGeom prst="rect">
              <a:avLst/>
            </a:prstGeom>
          </p:spPr>
        </p:pic>
        <p:sp>
          <p:nvSpPr>
            <p:cNvPr id="15" name="pole tekstowe 65"/>
            <p:cNvSpPr txBox="1"/>
            <p:nvPr/>
          </p:nvSpPr>
          <p:spPr>
            <a:xfrm>
              <a:off x="1509359" y="2228991"/>
              <a:ext cx="1804802" cy="1128001"/>
            </a:xfrm>
            <a:prstGeom prst="rect">
              <a:avLst/>
            </a:prstGeom>
            <a:noFill/>
          </p:spPr>
          <p:txBody>
            <a:bodyPr wrap="square" lIns="0" tIns="0" rIns="0" bIns="0" rtlCol="0" anchor="ctr">
              <a:noAutofit/>
            </a:bodyPr>
            <a:lstStyle/>
            <a:p>
              <a:pPr algn="ctr"/>
              <a:r>
                <a:rPr lang="en-US" sz="3200" dirty="0" smtClean="0"/>
                <a:t>Forecasting with Data</a:t>
              </a:r>
              <a:endParaRPr lang="en-US" sz="3200" dirty="0"/>
            </a:p>
          </p:txBody>
        </p:sp>
      </p:grpSp>
      <p:sp>
        <p:nvSpPr>
          <p:cNvPr id="16" name="TextBox 15"/>
          <p:cNvSpPr txBox="1"/>
          <p:nvPr/>
        </p:nvSpPr>
        <p:spPr>
          <a:xfrm>
            <a:off x="3977640" y="670560"/>
            <a:ext cx="7553478" cy="584775"/>
          </a:xfrm>
          <a:prstGeom prst="rect">
            <a:avLst/>
          </a:prstGeom>
          <a:noFill/>
        </p:spPr>
        <p:txBody>
          <a:bodyPr wrap="none" rtlCol="0">
            <a:spAutoFit/>
          </a:bodyPr>
          <a:lstStyle/>
          <a:p>
            <a:r>
              <a:rPr lang="en-US" sz="3200" dirty="0" smtClean="0"/>
              <a:t>Undo all of the statistics you learnt </a:t>
            </a:r>
            <a:r>
              <a:rPr lang="en-US" sz="3200" smtClean="0"/>
              <a:t>in school</a:t>
            </a:r>
            <a:endParaRPr lang="en-US" sz="3200"/>
          </a:p>
        </p:txBody>
      </p:sp>
      <p:sp>
        <p:nvSpPr>
          <p:cNvPr id="17" name="TextBox 16"/>
          <p:cNvSpPr txBox="1"/>
          <p:nvPr/>
        </p:nvSpPr>
        <p:spPr>
          <a:xfrm>
            <a:off x="3977640" y="2323637"/>
            <a:ext cx="7186904" cy="584775"/>
          </a:xfrm>
          <a:prstGeom prst="rect">
            <a:avLst/>
          </a:prstGeom>
          <a:noFill/>
        </p:spPr>
        <p:txBody>
          <a:bodyPr wrap="none" rtlCol="0">
            <a:spAutoFit/>
          </a:bodyPr>
          <a:lstStyle/>
          <a:p>
            <a:r>
              <a:rPr lang="en-US" sz="3200" smtClean="0"/>
              <a:t>Learn how much data we need to forecast</a:t>
            </a:r>
            <a:endParaRPr lang="en-US" sz="3200" dirty="0"/>
          </a:p>
        </p:txBody>
      </p:sp>
      <p:sp>
        <p:nvSpPr>
          <p:cNvPr id="18" name="TextBox 17"/>
          <p:cNvSpPr txBox="1"/>
          <p:nvPr/>
        </p:nvSpPr>
        <p:spPr>
          <a:xfrm>
            <a:off x="3977640" y="3819465"/>
            <a:ext cx="7871642" cy="584775"/>
          </a:xfrm>
          <a:prstGeom prst="rect">
            <a:avLst/>
          </a:prstGeom>
          <a:noFill/>
        </p:spPr>
        <p:txBody>
          <a:bodyPr wrap="none" rtlCol="0">
            <a:spAutoFit/>
          </a:bodyPr>
          <a:lstStyle/>
          <a:p>
            <a:r>
              <a:rPr lang="en-US" sz="3200" dirty="0" smtClean="0"/>
              <a:t>Learn how to get historical data </a:t>
            </a:r>
            <a:r>
              <a:rPr lang="en-US" sz="3200" smtClean="0"/>
              <a:t>and estimates</a:t>
            </a:r>
            <a:endParaRPr lang="en-US" sz="3200" dirty="0"/>
          </a:p>
        </p:txBody>
      </p:sp>
      <p:sp>
        <p:nvSpPr>
          <p:cNvPr id="19" name="TextBox 18"/>
          <p:cNvSpPr txBox="1"/>
          <p:nvPr/>
        </p:nvSpPr>
        <p:spPr>
          <a:xfrm>
            <a:off x="3977640" y="5516799"/>
            <a:ext cx="6798208" cy="584775"/>
          </a:xfrm>
          <a:prstGeom prst="rect">
            <a:avLst/>
          </a:prstGeom>
          <a:noFill/>
        </p:spPr>
        <p:txBody>
          <a:bodyPr wrap="none" rtlCol="0">
            <a:spAutoFit/>
          </a:bodyPr>
          <a:lstStyle/>
          <a:p>
            <a:r>
              <a:rPr lang="en-US" sz="3200" dirty="0" smtClean="0"/>
              <a:t>Practice using historical data to forecast</a:t>
            </a:r>
            <a:endParaRPr lang="en-US" sz="3200" dirty="0"/>
          </a:p>
        </p:txBody>
      </p:sp>
      <p:sp>
        <p:nvSpPr>
          <p:cNvPr id="20" name="Frame 19"/>
          <p:cNvSpPr/>
          <p:nvPr/>
        </p:nvSpPr>
        <p:spPr>
          <a:xfrm>
            <a:off x="289560" y="1699039"/>
            <a:ext cx="11559722" cy="1833970"/>
          </a:xfrm>
          <a:prstGeom prst="frame">
            <a:avLst>
              <a:gd name="adj1" fmla="val 668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9634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85838" y="414338"/>
            <a:ext cx="10272712" cy="6463308"/>
          </a:xfrm>
          <a:prstGeom prst="rect">
            <a:avLst/>
          </a:prstGeom>
          <a:noFill/>
        </p:spPr>
        <p:txBody>
          <a:bodyPr wrap="square" rtlCol="0">
            <a:spAutoFit/>
          </a:bodyPr>
          <a:lstStyle/>
          <a:p>
            <a:pPr algn="ctr"/>
            <a:r>
              <a:rPr lang="en-US" sz="6600" dirty="0" smtClean="0"/>
              <a:t>Sampling</a:t>
            </a:r>
            <a:endParaRPr lang="en-US" sz="6000" dirty="0" smtClean="0"/>
          </a:p>
          <a:p>
            <a:pPr algn="ctr"/>
            <a:endParaRPr lang="en-US" sz="6000" dirty="0"/>
          </a:p>
          <a:p>
            <a:pPr algn="ctr"/>
            <a:r>
              <a:rPr lang="en-US" sz="4800" dirty="0" smtClean="0"/>
              <a:t>A way to use the data we do have to make predictions &amp; forecasts</a:t>
            </a:r>
          </a:p>
          <a:p>
            <a:pPr algn="ctr"/>
            <a:endParaRPr lang="en-US" sz="4800" dirty="0"/>
          </a:p>
          <a:p>
            <a:pPr algn="ctr"/>
            <a:r>
              <a:rPr lang="en-US" sz="4800" dirty="0" smtClean="0"/>
              <a:t>It helps discover the range of possible values fast and </a:t>
            </a:r>
            <a:r>
              <a:rPr lang="en-US" sz="4800" i="1" dirty="0" smtClean="0"/>
              <a:t>reliably</a:t>
            </a:r>
          </a:p>
          <a:p>
            <a:pPr algn="ctr"/>
            <a:endParaRPr lang="en-US" sz="4800" dirty="0"/>
          </a:p>
        </p:txBody>
      </p:sp>
    </p:spTree>
    <p:extLst>
      <p:ext uri="{BB962C8B-B14F-4D97-AF65-F5344CB8AC3E}">
        <p14:creationId xmlns:p14="http://schemas.microsoft.com/office/powerpoint/2010/main" val="14374508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86117" y="489259"/>
            <a:ext cx="10846704" cy="5262979"/>
          </a:xfrm>
          <a:prstGeom prst="rect">
            <a:avLst/>
          </a:prstGeom>
        </p:spPr>
        <p:txBody>
          <a:bodyPr wrap="square">
            <a:spAutoFit/>
          </a:bodyPr>
          <a:lstStyle/>
          <a:p>
            <a:pPr algn="ctr"/>
            <a:r>
              <a:rPr lang="en-US" sz="5400" b="1" dirty="0"/>
              <a:t>Q. How quickly do we discover a range of values by sampling</a:t>
            </a:r>
            <a:r>
              <a:rPr lang="en-US" sz="5400" b="1" dirty="0" smtClean="0"/>
              <a:t>?</a:t>
            </a:r>
          </a:p>
          <a:p>
            <a:pPr algn="ctr"/>
            <a:endParaRPr lang="en-US" b="1" dirty="0"/>
          </a:p>
          <a:p>
            <a:pPr algn="ctr"/>
            <a:endParaRPr lang="en-US" b="1" dirty="0" smtClean="0"/>
          </a:p>
          <a:p>
            <a:pPr algn="ctr"/>
            <a:r>
              <a:rPr lang="en-US" sz="4800" b="1" dirty="0" smtClean="0"/>
              <a:t>Why? Because as we get story count, story size, velocity, Throughput, cycle-time. How confident should we be of having found the full range values.</a:t>
            </a:r>
            <a:endParaRPr lang="en-US" sz="4800" b="1" dirty="0"/>
          </a:p>
        </p:txBody>
      </p:sp>
    </p:spTree>
    <p:extLst>
      <p:ext uri="{BB962C8B-B14F-4D97-AF65-F5344CB8AC3E}">
        <p14:creationId xmlns:p14="http://schemas.microsoft.com/office/powerpoint/2010/main" val="169314073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7051</TotalTime>
  <Words>1460</Words>
  <Application>Microsoft Macintosh PowerPoint</Application>
  <PresentationFormat>Widescreen</PresentationFormat>
  <Paragraphs>369</Paragraphs>
  <Slides>44</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44</vt:i4>
      </vt:variant>
    </vt:vector>
  </HeadingPairs>
  <TitlesOfParts>
    <vt:vector size="49" baseType="lpstr">
      <vt:lpstr>Calibri</vt:lpstr>
      <vt:lpstr>Calibri Light</vt:lpstr>
      <vt:lpstr>Cambria Math</vt:lpstr>
      <vt:lpstr>Arial</vt:lpstr>
      <vt:lpstr>Office Theme</vt:lpstr>
      <vt:lpstr>PowerPoint Presentation</vt:lpstr>
      <vt:lpstr>Forecasting using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Prediction Intervals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On average (or median), Arithmetic fails….</vt:lpstr>
      <vt:lpstr>PowerPoint Presentation</vt:lpstr>
      <vt:lpstr>PowerPoint Presentation</vt:lpstr>
      <vt:lpstr>PowerPoint Presentation</vt:lpstr>
      <vt:lpstr>PowerPoint Presentation</vt:lpstr>
      <vt:lpstr>Resampling (Bootstrapping)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Every choice we make changes the outcome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Forecasting using Data</dc:title>
  <dc:creator>Troy Magennis</dc:creator>
  <cp:lastModifiedBy>Troy Magennis</cp:lastModifiedBy>
  <cp:revision>58</cp:revision>
  <cp:lastPrinted>2016-07-20T21:49:40Z</cp:lastPrinted>
  <dcterms:created xsi:type="dcterms:W3CDTF">2016-07-09T01:46:33Z</dcterms:created>
  <dcterms:modified xsi:type="dcterms:W3CDTF">2016-07-22T18:13:25Z</dcterms:modified>
</cp:coreProperties>
</file>

<file path=docProps/thumbnail.jpeg>
</file>